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60" r:id="rId3"/>
    <p:sldId id="259" r:id="rId4"/>
    <p:sldId id="305" r:id="rId5"/>
    <p:sldId id="261" r:id="rId6"/>
    <p:sldId id="307" r:id="rId7"/>
    <p:sldId id="306" r:id="rId8"/>
    <p:sldId id="309" r:id="rId9"/>
    <p:sldId id="271" r:id="rId10"/>
    <p:sldId id="310" r:id="rId11"/>
    <p:sldId id="311" r:id="rId12"/>
    <p:sldId id="312" r:id="rId13"/>
    <p:sldId id="313" r:id="rId14"/>
    <p:sldId id="315" r:id="rId15"/>
    <p:sldId id="316" r:id="rId16"/>
    <p:sldId id="263" r:id="rId17"/>
    <p:sldId id="317" r:id="rId18"/>
    <p:sldId id="318" r:id="rId19"/>
    <p:sldId id="266" r:id="rId20"/>
    <p:sldId id="264" r:id="rId21"/>
    <p:sldId id="267" r:id="rId22"/>
    <p:sldId id="269" r:id="rId23"/>
    <p:sldId id="302" r:id="rId24"/>
    <p:sldId id="303" r:id="rId25"/>
    <p:sldId id="270" r:id="rId26"/>
    <p:sldId id="272" r:id="rId27"/>
    <p:sldId id="277" r:id="rId28"/>
    <p:sldId id="278" r:id="rId29"/>
    <p:sldId id="279" r:id="rId30"/>
    <p:sldId id="280" r:id="rId31"/>
    <p:sldId id="281" r:id="rId32"/>
    <p:sldId id="283" r:id="rId33"/>
    <p:sldId id="290" r:id="rId34"/>
    <p:sldId id="288" r:id="rId35"/>
    <p:sldId id="289" r:id="rId36"/>
    <p:sldId id="292" r:id="rId37"/>
    <p:sldId id="293" r:id="rId38"/>
    <p:sldId id="291" r:id="rId39"/>
    <p:sldId id="295" r:id="rId40"/>
    <p:sldId id="297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374" autoAdjust="0"/>
  </p:normalViewPr>
  <p:slideViewPr>
    <p:cSldViewPr>
      <p:cViewPr varScale="1">
        <p:scale>
          <a:sx n="69" d="100"/>
          <a:sy n="69" d="100"/>
        </p:scale>
        <p:origin x="5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31F3E-A5C2-4AC4-BA32-C6D0388AD14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75B0E-B744-41CD-A2F6-689A67374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5B0E-B744-41CD-A2F6-689A67374F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Plastics can comprise both linear chains and also branched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crosslinked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chains.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chain length and the branches define not only the composition but also the main characteristics of the individual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5B0E-B744-41CD-A2F6-689A67374F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5B0E-B744-41CD-A2F6-689A67374F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5B0E-B744-41CD-A2F6-689A67374F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5B0E-B744-41CD-A2F6-689A67374F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5B0E-B744-41CD-A2F6-689A67374F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0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10940D-A59E-4C8C-B529-0CE090B82A5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665A68B-DDFD-4368-9B6D-1DF0005F0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817894"/>
            <a:ext cx="5012727" cy="1043154"/>
          </a:xfr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Thermoplastics polymers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42" y="908290"/>
            <a:ext cx="4676037" cy="481626"/>
          </a:xfrm>
          <a:prstGeom prst="rect">
            <a:avLst/>
          </a:prstGeom>
        </p:spPr>
      </p:pic>
      <p:pic>
        <p:nvPicPr>
          <p:cNvPr id="5" name="صورة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9" y="553554"/>
            <a:ext cx="1504950" cy="150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894" y="1451098"/>
            <a:ext cx="3633531" cy="420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148" y="1661428"/>
            <a:ext cx="6395258" cy="82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44824"/>
            <a:ext cx="8748464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Tough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•lightweight material that is resistant to acids and bases.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•High hardness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high modulus of elasticity (rigid-type), very low modulus of elasticity (flexible)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•Poor heat stability, small expansion coefficient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•Good flame retarding(delaying)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•Electrical insulator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Can be remolded and recycled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408" y="33654"/>
            <a:ext cx="6192688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Properties of thermoplastics</a:t>
            </a:r>
            <a:endParaRPr lang="ar-IQ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998" y="908720"/>
            <a:ext cx="8418481" cy="2862322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• Polyvinyl chloride(PVC).</a:t>
            </a:r>
          </a:p>
          <a:p>
            <a:r>
              <a:rPr lang="en-US" b="1" dirty="0"/>
              <a:t>– It is a tough, lightweight material that is resistant to acids and</a:t>
            </a:r>
          </a:p>
          <a:p>
            <a:r>
              <a:rPr lang="en-US" b="1" dirty="0"/>
              <a:t>bases.</a:t>
            </a:r>
          </a:p>
          <a:p>
            <a:r>
              <a:rPr lang="en-US" b="1" dirty="0"/>
              <a:t>– Much of it is used by the construction </a:t>
            </a:r>
            <a:r>
              <a:rPr lang="en-US" b="1" dirty="0" smtClean="0"/>
              <a:t>industry</a:t>
            </a:r>
            <a:r>
              <a:rPr lang="ar-IQ" b="1" dirty="0" smtClean="0"/>
              <a:t>صناعة البناء </a:t>
            </a:r>
            <a:r>
              <a:rPr lang="en-US" b="1" dirty="0" smtClean="0"/>
              <a:t>, </a:t>
            </a:r>
            <a:r>
              <a:rPr lang="en-US" b="1" dirty="0"/>
              <a:t>such as for</a:t>
            </a:r>
          </a:p>
          <a:p>
            <a:r>
              <a:rPr lang="en-US" b="1" dirty="0"/>
              <a:t>vinyl siding, drainpipes, gutters and roofing sheets.</a:t>
            </a:r>
          </a:p>
          <a:p>
            <a:r>
              <a:rPr lang="en-US" b="1" dirty="0"/>
              <a:t>– It is also converted to flexible forms with the addition of</a:t>
            </a:r>
          </a:p>
          <a:p>
            <a:r>
              <a:rPr lang="en-US" b="1" dirty="0"/>
              <a:t>plasticizers, thereby making it useful for items such as hoses,</a:t>
            </a:r>
          </a:p>
          <a:p>
            <a:r>
              <a:rPr lang="en-US" b="1" dirty="0"/>
              <a:t>tubing, electrical insulation, coats, jackets and upholstery.</a:t>
            </a:r>
          </a:p>
          <a:p>
            <a:r>
              <a:rPr lang="en-US" b="1" dirty="0"/>
              <a:t>– Flexible PVC is also used in inflatable products, such as water</a:t>
            </a:r>
          </a:p>
          <a:p>
            <a:r>
              <a:rPr lang="en-US" b="1" dirty="0"/>
              <a:t>beds and pool toys.</a:t>
            </a:r>
            <a:endParaRPr lang="ar-IQ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7604" y="59936"/>
            <a:ext cx="71287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Types of thermoplastics  polymers</a:t>
            </a:r>
            <a:endParaRPr lang="ar-IQ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998" y="3933056"/>
            <a:ext cx="8418481" cy="230832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ArialMT"/>
              </a:rPr>
              <a:t>• </a:t>
            </a:r>
            <a:r>
              <a:rPr lang="en-US" b="1" dirty="0">
                <a:latin typeface="MyanmarText"/>
              </a:rPr>
              <a:t>Poly-propylene.</a:t>
            </a:r>
          </a:p>
          <a:p>
            <a:r>
              <a:rPr lang="en-US" b="1" dirty="0">
                <a:latin typeface="MyanmarText"/>
              </a:rPr>
              <a:t>– It is useful for reusable plastic food containers, microwave- and</a:t>
            </a:r>
          </a:p>
          <a:p>
            <a:r>
              <a:rPr lang="en-US" b="1" dirty="0">
                <a:latin typeface="MyanmarText"/>
              </a:rPr>
              <a:t>dishwasher-safe plastic containers, </a:t>
            </a:r>
            <a:r>
              <a:rPr lang="en-US" b="1" dirty="0" smtClean="0">
                <a:latin typeface="MyanmarText"/>
              </a:rPr>
              <a:t>casing </a:t>
            </a:r>
            <a:r>
              <a:rPr lang="ar-IQ" b="1" dirty="0" smtClean="0">
                <a:latin typeface="MyanmarText"/>
              </a:rPr>
              <a:t>اغلفة</a:t>
            </a:r>
            <a:r>
              <a:rPr lang="en-US" b="1" dirty="0" smtClean="0">
                <a:latin typeface="MyanmarText"/>
              </a:rPr>
              <a:t>, ropes</a:t>
            </a:r>
            <a:r>
              <a:rPr lang="ar-IQ" b="1" dirty="0" smtClean="0">
                <a:latin typeface="MyanmarText"/>
              </a:rPr>
              <a:t>حبال </a:t>
            </a:r>
            <a:r>
              <a:rPr lang="en-US" b="1" dirty="0" smtClean="0">
                <a:latin typeface="MyanmarText"/>
              </a:rPr>
              <a:t>, </a:t>
            </a:r>
            <a:r>
              <a:rPr lang="en-US" b="1" dirty="0">
                <a:latin typeface="MyanmarText"/>
              </a:rPr>
              <a:t>carpets,</a:t>
            </a:r>
          </a:p>
          <a:p>
            <a:r>
              <a:rPr lang="en-US" b="1" dirty="0">
                <a:latin typeface="MyanmarText"/>
              </a:rPr>
              <a:t>plastic moldings, piping systems, car batteries, insulation for</a:t>
            </a:r>
          </a:p>
          <a:p>
            <a:r>
              <a:rPr lang="en-US" b="1" dirty="0">
                <a:latin typeface="MyanmarText"/>
              </a:rPr>
              <a:t>electrical cables and filters for gases and liquids.</a:t>
            </a:r>
          </a:p>
          <a:p>
            <a:r>
              <a:rPr lang="en-US" b="1" dirty="0">
                <a:latin typeface="MyanmarText"/>
              </a:rPr>
              <a:t>– It is also used for making heat-resistant medical equipment.</a:t>
            </a:r>
          </a:p>
          <a:p>
            <a:r>
              <a:rPr lang="en-US" b="1" dirty="0">
                <a:latin typeface="MyanmarText"/>
              </a:rPr>
              <a:t>– Polypropylene sheets are used for stationery </a:t>
            </a:r>
            <a:r>
              <a:rPr lang="en-US" b="1" dirty="0" smtClean="0">
                <a:latin typeface="MyanmarText"/>
              </a:rPr>
              <a:t>folders </a:t>
            </a:r>
            <a:r>
              <a:rPr lang="ar-IQ" b="1" dirty="0" smtClean="0">
                <a:latin typeface="MyanmarText"/>
              </a:rPr>
              <a:t>مجلدات القرطاسية</a:t>
            </a:r>
            <a:r>
              <a:rPr lang="en-US" b="1" dirty="0" smtClean="0">
                <a:latin typeface="MyanmarText"/>
              </a:rPr>
              <a:t> </a:t>
            </a:r>
            <a:r>
              <a:rPr lang="en-US" b="1" dirty="0">
                <a:latin typeface="MyanmarText"/>
              </a:rPr>
              <a:t>and</a:t>
            </a:r>
          </a:p>
          <a:p>
            <a:r>
              <a:rPr lang="en-US" b="1" dirty="0">
                <a:latin typeface="MyanmarText"/>
              </a:rPr>
              <a:t>packaging and clear storage bins.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6661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923183"/>
            <a:ext cx="84421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Poly-ethylene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is used to manufacture moving machine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اجزاء المكائن المتحركة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bearings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gears, artificial joints and some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bulletproof vests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High-density polyethylene (HDPE), recyclable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 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2, is commonly used as milk jugs, liquid laundry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detergent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bottles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زجاجات المنظفات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 furniture, margarine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tubs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احواض الدهون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gasoline cans, drinking water distribution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water drainage pipes, and grocery bags.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Medium-density polyethylene (MDPE) is used for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 film, sacks and gas pipes and fittings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915059"/>
            <a:ext cx="8442100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Methacrylate.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serves as a sturdy substitute for glass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بديل مناسب جدا للزجاج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aquariums, motorcycle helmet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visors 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tahdid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aircraft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viewing ports of submersibles, and lenses of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exterior lights of automobiles.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 medicine, it is used in bone cement and to replace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lenses.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Acrylic paint consists of PMMA particles suspended in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water.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60648"/>
            <a:ext cx="75608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Types of thermoplastics  polymers</a:t>
            </a:r>
            <a:endParaRPr lang="ar-IQ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340768"/>
            <a:ext cx="8609276" cy="3847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93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BUILDING </a:t>
            </a:r>
            <a:r>
              <a:rPr lang="en-US" sz="2800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endParaRPr lang="en-US" sz="2800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professionals select plastic materials based on the following criteria:</a:t>
            </a:r>
            <a:endParaRPr lang="en-US" sz="20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Durability: </a:t>
            </a:r>
            <a: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متانه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hardware is corrosion resistant and hence can survive harsh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  <a:r>
              <a:rPr lang="ar-IQ" sz="2000" dirty="0">
                <a:latin typeface="Times New Roman" panose="02020603050405020304" pitchFamily="18" charset="0"/>
              </a:rPr>
              <a:t> تقاوم عوامل الجو القاسية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Effectiveness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Recyclable: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harmful waste accumulation on the site.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Saving: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consumes less heat than metal,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insulating effects of some plastics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sound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level.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installations.</a:t>
            </a:r>
            <a: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سهولة التركيب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required-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less.</a:t>
            </a:r>
            <a: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صيانه اقل 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69847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 Methacrylate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92696"/>
            <a:ext cx="8424936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Skylight</a:t>
            </a:r>
            <a:r>
              <a:rPr lang="ar-IQ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القباب والمناور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Roofing</a:t>
            </a:r>
            <a:r>
              <a:rPr lang="ar-IQ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تسقيف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and Doors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Polycarbonate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material also used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eyeglasses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panes(parts). These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lightweight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shatter-resistant</a:t>
            </a:r>
            <a:r>
              <a:rPr lang="ar-IQ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مقاومة للكسر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thermal conductivity, which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help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heating and cooling costs.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Vinyl window frames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inherently(naturally)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and can save trillion thermal units of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per year, helping reduce the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greenhouse gas emissions associated with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generation—all the while cutting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time, materials and costs.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Accessories–Washers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nuts, bolts, sleeves,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anchoring wires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0"/>
            <a:ext cx="38884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APPLICATION</a:t>
            </a:r>
            <a:endParaRPr lang="en-US" sz="4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37622"/>
            <a:ext cx="8716780" cy="35086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MyanmarText"/>
              </a:rPr>
              <a:t>Flooring :</a:t>
            </a:r>
            <a:r>
              <a:rPr lang="ar-IQ" sz="2000" dirty="0" smtClean="0">
                <a:latin typeface="MyanmarText"/>
              </a:rPr>
              <a:t>الارضيات </a:t>
            </a:r>
            <a:endParaRPr lang="en-US" sz="2000" dirty="0" smtClean="0">
              <a:latin typeface="MyanmarTex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anmarText"/>
              </a:rPr>
              <a:t>Thermoplastic vinyl tiles – these tiles are laid</a:t>
            </a:r>
            <a:r>
              <a:rPr lang="ar-IQ" dirty="0" smtClean="0">
                <a:latin typeface="MyanmarText"/>
              </a:rPr>
              <a:t>توضع </a:t>
            </a:r>
            <a:r>
              <a:rPr lang="en-US" dirty="0" smtClean="0">
                <a:latin typeface="MyanmarText"/>
              </a:rPr>
              <a:t> on dry and clean floor on cut back bitumen adhesives </a:t>
            </a:r>
            <a:r>
              <a:rPr lang="en-US" dirty="0">
                <a:latin typeface="MyanmarText"/>
              </a:rPr>
              <a:t>spread and rolled with light rollers. These tiles are unaffected by water , </a:t>
            </a:r>
            <a:r>
              <a:rPr lang="en-US" dirty="0" smtClean="0">
                <a:latin typeface="MyanmarText"/>
              </a:rPr>
              <a:t>oil and grease</a:t>
            </a:r>
            <a:r>
              <a:rPr lang="ar-IQ" dirty="0" smtClean="0">
                <a:latin typeface="MyanmarText"/>
              </a:rPr>
              <a:t>الشحوم </a:t>
            </a:r>
            <a:r>
              <a:rPr lang="en-US" dirty="0" smtClean="0">
                <a:latin typeface="MyanmarText"/>
              </a:rPr>
              <a:t>.</a:t>
            </a:r>
            <a:endParaRPr lang="en-US" dirty="0">
              <a:latin typeface="MyanmarTex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anmarText"/>
              </a:rPr>
              <a:t>PVC </a:t>
            </a:r>
            <a:r>
              <a:rPr lang="en-US" dirty="0">
                <a:latin typeface="MyanmarText"/>
              </a:rPr>
              <a:t>Sheets – 1mm thick and are provided with cheaper backing material. For </a:t>
            </a:r>
            <a:r>
              <a:rPr lang="en-US" dirty="0" smtClean="0">
                <a:latin typeface="MyanmarText"/>
              </a:rPr>
              <a:t>better adhesion </a:t>
            </a:r>
            <a:r>
              <a:rPr lang="en-US" dirty="0">
                <a:latin typeface="MyanmarText"/>
              </a:rPr>
              <a:t>these sheets are roughened on the under side.</a:t>
            </a:r>
          </a:p>
          <a:p>
            <a:r>
              <a:rPr lang="en-US" dirty="0">
                <a:latin typeface="MyanmarText"/>
              </a:rPr>
              <a:t>– Flooring tiles and rolls.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MyanmarText"/>
              </a:rPr>
              <a:t>Temporary </a:t>
            </a:r>
            <a:r>
              <a:rPr lang="en-US" sz="2000" dirty="0">
                <a:latin typeface="MyanmarText"/>
              </a:rPr>
              <a:t>Structures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anmarText"/>
              </a:rPr>
              <a:t>Guard cabins</a:t>
            </a:r>
            <a:r>
              <a:rPr lang="ar-IQ" dirty="0" smtClean="0">
                <a:latin typeface="MyanmarText"/>
              </a:rPr>
              <a:t>كبائن الحراسة</a:t>
            </a:r>
            <a:r>
              <a:rPr lang="en-US" dirty="0" smtClean="0">
                <a:latin typeface="MyanmarText"/>
              </a:rPr>
              <a:t>, </a:t>
            </a:r>
            <a:r>
              <a:rPr lang="en-US" dirty="0">
                <a:latin typeface="MyanmarText"/>
              </a:rPr>
              <a:t>tents.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MyanmarText"/>
              </a:rPr>
              <a:t>Decorated </a:t>
            </a:r>
            <a:r>
              <a:rPr lang="en-US" sz="2000" dirty="0">
                <a:latin typeface="MyanmarText"/>
              </a:rPr>
              <a:t>Laminated Plastic Sheet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MyanmarText"/>
              </a:rPr>
              <a:t>Tough </a:t>
            </a:r>
            <a:r>
              <a:rPr lang="en-US" dirty="0">
                <a:latin typeface="MyanmarText"/>
              </a:rPr>
              <a:t>, durable , available in variety of </a:t>
            </a:r>
            <a:r>
              <a:rPr lang="en-US" dirty="0" err="1">
                <a:latin typeface="MyanmarText"/>
              </a:rPr>
              <a:t>colour</a:t>
            </a:r>
            <a:r>
              <a:rPr lang="en-US" dirty="0">
                <a:latin typeface="MyanmarText"/>
              </a:rPr>
              <a:t> and texture</a:t>
            </a:r>
            <a:r>
              <a:rPr lang="en-US" dirty="0" smtClean="0">
                <a:latin typeface="MyanmarTex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2411760" y="404664"/>
            <a:ext cx="36004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Impact" panose="020B0806030902050204" pitchFamily="34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8456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112568" cy="1143000"/>
          </a:xfrm>
        </p:spPr>
        <p:txBody>
          <a:bodyPr/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Effect of temperature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659871"/>
            <a:ext cx="8496944" cy="2921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 glass-transition temp. – polymers become leathery and then rubbery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higher temperatures, polymers become a viscous fluid, with viscosity decreasing with increasing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temperture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536" t="3380" r="4507" b="8732"/>
          <a:stretch/>
        </p:blipFill>
        <p:spPr>
          <a:xfrm>
            <a:off x="395536" y="404664"/>
            <a:ext cx="8225529" cy="58326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106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6663684" cy="1143000"/>
          </a:xfrm>
        </p:spPr>
        <p:txBody>
          <a:bodyPr/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Glass transition temperature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4" descr="tgcryst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88" y="1928802"/>
            <a:ext cx="4519683" cy="4077939"/>
          </a:xfrm>
          <a:noFill/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1928802"/>
            <a:ext cx="2928958" cy="40934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Amorphous polymers do not have a specific melting point. At low temp., they are hard, brittle, rigid and glassy and at a high temp. rubbery and leathery.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temperature at which this transition occurs is called Glass transition temperature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240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229"/>
            <a:ext cx="8928992" cy="86409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Behavior under temperature conditions</a:t>
            </a:r>
            <a:endParaRPr lang="en-US" sz="32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84784"/>
            <a:ext cx="8229600" cy="4896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Below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temperature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plastic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polymers are glassy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rigid, hard or brittle and behave as a </a:t>
            </a:r>
            <a:r>
              <a:rPr kumimoji="0" lang="en-US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elastic body.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If the load exceeds the certain critical value, it fractures as a piece of glass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Elastic deformation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2. Viscous deformation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3. Maxwell Model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</a:t>
            </a:r>
            <a:r>
              <a:rPr lang="en-US" sz="2800" dirty="0" err="1" smtClean="0"/>
              <a:t>Viscoelastic</a:t>
            </a:r>
            <a:r>
              <a:rPr lang="en-US" sz="2800" dirty="0" smtClean="0"/>
              <a:t> deformation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4. </a:t>
            </a:r>
            <a:r>
              <a:rPr lang="en-US" sz="2800" dirty="0" smtClean="0"/>
              <a:t>Voigt or Kelvin Model of </a:t>
            </a:r>
            <a:r>
              <a:rPr lang="en-US" sz="2800" dirty="0" err="1" smtClean="0"/>
              <a:t>Viscoelastic</a:t>
            </a:r>
            <a:r>
              <a:rPr lang="en-US" sz="2800" dirty="0" smtClean="0"/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deformation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dirty="0" smtClean="0"/>
              <a:t>Plastics - Classification</a:t>
            </a:r>
            <a:endParaRPr lang="en-US" dirty="0"/>
          </a:p>
        </p:txBody>
      </p:sp>
      <p:pic>
        <p:nvPicPr>
          <p:cNvPr id="4" name="Picture 3" descr="elastom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80325"/>
            <a:ext cx="2794000" cy="1535720"/>
          </a:xfrm>
          <a:prstGeom prst="rect">
            <a:avLst/>
          </a:prstGeom>
        </p:spPr>
      </p:pic>
      <p:pic>
        <p:nvPicPr>
          <p:cNvPr id="5" name="Picture 4" descr="thermoplas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93821"/>
            <a:ext cx="2794000" cy="1511300"/>
          </a:xfrm>
          <a:prstGeom prst="rect">
            <a:avLst/>
          </a:prstGeom>
        </p:spPr>
      </p:pic>
      <p:pic>
        <p:nvPicPr>
          <p:cNvPr id="6" name="Picture 5" descr="thermose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769788"/>
            <a:ext cx="2794000" cy="151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5874886"/>
            <a:ext cx="308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cs typeface="+mj-cs"/>
              </a:rPr>
              <a:t>Elastomers</a:t>
            </a:r>
            <a:r>
              <a:rPr lang="en-US" sz="24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0462" y="3382239"/>
            <a:ext cx="3220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+mj-cs"/>
              </a:rPr>
              <a:t>Thermosets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201" y="3527339"/>
            <a:ext cx="4291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cs typeface="+mj-cs"/>
              </a:rPr>
              <a:t>Thermoplastics</a:t>
            </a:r>
            <a:endParaRPr lang="en-US" sz="4000" b="1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05230"/>
            <a:ext cx="5550900" cy="10801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Viscoelastic behavior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7335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sz="2400" dirty="0" smtClean="0"/>
              <a:t>When heated above </a:t>
            </a:r>
            <a:r>
              <a:rPr lang="en-US" sz="2400" dirty="0" err="1" smtClean="0"/>
              <a:t>Tg</a:t>
            </a:r>
            <a:r>
              <a:rPr lang="en-US" sz="2400" dirty="0" smtClean="0"/>
              <a:t> , It becomes leathery first </a:t>
            </a:r>
            <a:r>
              <a:rPr lang="ar-IQ" sz="2400" dirty="0" smtClean="0"/>
              <a:t>ذات انطباع يشبه الجلد</a:t>
            </a:r>
            <a:r>
              <a:rPr lang="en-US" sz="2400" dirty="0" smtClean="0"/>
              <a:t> and then rubbery</a:t>
            </a:r>
            <a:r>
              <a:rPr lang="en-US" sz="2400" dirty="0"/>
              <a:t> </a:t>
            </a:r>
            <a:r>
              <a:rPr lang="en-US" sz="2400" dirty="0" smtClean="0"/>
              <a:t>with increasing temperature</a:t>
            </a:r>
          </a:p>
          <a:p>
            <a:pPr algn="just" rtl="0"/>
            <a:r>
              <a:rPr lang="en-US" sz="2400" dirty="0" smtClean="0"/>
              <a:t>If we increase above Tm (melting point ), it becomes viscous and viscosity goes on decreasing with increase in temperature and strain rate</a:t>
            </a:r>
          </a:p>
          <a:p>
            <a:pPr algn="just" rtl="0"/>
            <a:r>
              <a:rPr lang="en-US" sz="2400" dirty="0" smtClean="0"/>
              <a:t>As viscosity is not constant, thermoplastic shows </a:t>
            </a:r>
            <a:r>
              <a:rPr lang="en-US" sz="2400" dirty="0" err="1" smtClean="0"/>
              <a:t>visco</a:t>
            </a:r>
            <a:r>
              <a:rPr lang="en-US" sz="2400" dirty="0" smtClean="0"/>
              <a:t>-elastic behavior</a:t>
            </a:r>
          </a:p>
          <a:p>
            <a:pPr algn="just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80" y="124592"/>
            <a:ext cx="4174232" cy="1000152"/>
          </a:xfrm>
          <a:ln w="38100">
            <a:noFill/>
          </a:ln>
        </p:spPr>
        <p:txBody>
          <a:bodyPr/>
          <a:lstStyle/>
          <a:p>
            <a:pPr algn="ctr"/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Orientation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44824"/>
            <a:ext cx="8229600" cy="352839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sz="2400" dirty="0" smtClean="0"/>
              <a:t>When thermoplastics are permanently deformed by stretching, long chain molecules align in general direction of elongation. This is known as orientation.</a:t>
            </a:r>
          </a:p>
          <a:p>
            <a:pPr algn="just" rtl="0"/>
            <a:r>
              <a:rPr lang="en-US" sz="2400" dirty="0" smtClean="0"/>
              <a:t>The polymer becomes stiffer and stronger in the elongation direction as compared to transverse direction</a:t>
            </a:r>
          </a:p>
          <a:p>
            <a:pPr algn="just" rtl="0"/>
            <a:r>
              <a:rPr lang="en-US" sz="2400" dirty="0" smtClean="0"/>
              <a:t>This technique is used to enhance the strength and toughness of polymers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212" y="289794"/>
            <a:ext cx="5470376" cy="1099671"/>
          </a:xfr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Water absorption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4824"/>
            <a:ext cx="8229600" cy="4389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sz="2800" dirty="0" smtClean="0"/>
              <a:t>This is limitation of thermoplastics </a:t>
            </a:r>
          </a:p>
          <a:p>
            <a:pPr algn="just" rtl="0"/>
            <a:r>
              <a:rPr lang="en-US" sz="2800" dirty="0" smtClean="0"/>
              <a:t>Water acts as plasticizing agent. Thus, it makes polymer more plastic</a:t>
            </a:r>
          </a:p>
          <a:p>
            <a:pPr algn="just" rtl="0"/>
            <a:r>
              <a:rPr lang="en-US" sz="2800" dirty="0" smtClean="0"/>
              <a:t>It lowers the glass transition temperature, yield stress and elastic modulus of polymer </a:t>
            </a:r>
          </a:p>
          <a:p>
            <a:pPr algn="just" rtl="0"/>
            <a:r>
              <a:rPr lang="en-US" sz="2800" dirty="0" smtClean="0"/>
              <a:t>Sometimes, Undesired dimensional changes occur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76864" cy="720080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en-US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Amorphous thermoplastic polymers</a:t>
            </a:r>
            <a:br>
              <a:rPr lang="en-US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40" y="1556792"/>
            <a:ext cx="8258204" cy="4636792"/>
          </a:xfr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sz="2400" dirty="0" smtClean="0"/>
              <a:t>Molecule chains are completely chaotically arranged and tangled with each other like the threads of a cotton wool pad</a:t>
            </a:r>
          </a:p>
          <a:p>
            <a:pPr algn="just" rtl="0"/>
            <a:r>
              <a:rPr lang="en-US" sz="2400" dirty="0" smtClean="0"/>
              <a:t>amorphous structure means that these materials cannot be subjected to loads above the glass transition point</a:t>
            </a:r>
          </a:p>
          <a:p>
            <a:pPr algn="just" rtl="0"/>
            <a:r>
              <a:rPr lang="en-US" sz="2400" dirty="0" smtClean="0"/>
              <a:t>Properties :</a:t>
            </a:r>
          </a:p>
          <a:p>
            <a:pPr lvl="2" algn="just" rtl="0"/>
            <a:r>
              <a:rPr lang="en-US" sz="1800" dirty="0" smtClean="0"/>
              <a:t>Low tendency to creep</a:t>
            </a:r>
          </a:p>
          <a:p>
            <a:pPr lvl="2" algn="just" rtl="0"/>
            <a:r>
              <a:rPr lang="en-US" sz="1800" dirty="0" smtClean="0"/>
              <a:t>Good dimensional stability</a:t>
            </a:r>
          </a:p>
          <a:p>
            <a:pPr lvl="2" algn="just" rtl="0"/>
            <a:r>
              <a:rPr lang="en-US" sz="1800" dirty="0" smtClean="0"/>
              <a:t>Tendency to brittleness</a:t>
            </a:r>
          </a:p>
          <a:p>
            <a:pPr lvl="2" algn="just" rtl="0"/>
            <a:r>
              <a:rPr lang="en-US" sz="1800" dirty="0" smtClean="0"/>
              <a:t>Sensitive to stress cracking</a:t>
            </a:r>
          </a:p>
        </p:txBody>
      </p:sp>
      <p:pic>
        <p:nvPicPr>
          <p:cNvPr id="4" name="Picture 3" descr="amorph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875188"/>
            <a:ext cx="3443752" cy="181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40470" cy="76612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Semi-crystalline thermoplastics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46546"/>
            <a:ext cx="8240470" cy="40507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rtl="0"/>
            <a:r>
              <a:rPr lang="en-US" dirty="0" smtClean="0"/>
              <a:t>Molecules form crystalline structure</a:t>
            </a:r>
          </a:p>
          <a:p>
            <a:pPr algn="just" rtl="0"/>
            <a:r>
              <a:rPr lang="en-US" dirty="0" smtClean="0"/>
              <a:t>Due to the crystalline areas, the materials are extremely tough (strong intermolecular forces) and are capable of withstanding mechanical loads</a:t>
            </a:r>
          </a:p>
          <a:p>
            <a:pPr algn="just" rtl="0"/>
            <a:r>
              <a:rPr lang="en-US" dirty="0" smtClean="0"/>
              <a:t>Properties :</a:t>
            </a:r>
          </a:p>
          <a:p>
            <a:pPr lvl="2" algn="just" rtl="0"/>
            <a:r>
              <a:rPr lang="en-US" dirty="0" smtClean="0"/>
              <a:t>Opaque</a:t>
            </a:r>
          </a:p>
          <a:p>
            <a:pPr lvl="2" algn="just" rtl="0"/>
            <a:r>
              <a:rPr lang="en-US" dirty="0" smtClean="0"/>
              <a:t>Good fatigue resistance</a:t>
            </a:r>
          </a:p>
          <a:p>
            <a:pPr lvl="2" algn="just" rtl="0"/>
            <a:r>
              <a:rPr lang="en-US" dirty="0" smtClean="0"/>
              <a:t>Tendency to toughness</a:t>
            </a:r>
          </a:p>
          <a:p>
            <a:pPr lvl="2" algn="just" rtl="0"/>
            <a:r>
              <a:rPr lang="en-US" dirty="0" smtClean="0"/>
              <a:t>Good chemical resistance</a:t>
            </a:r>
          </a:p>
          <a:p>
            <a:pPr lvl="2" algn="just" rtl="0"/>
            <a:r>
              <a:rPr lang="en-US" dirty="0" smtClean="0"/>
              <a:t>Wear resistance</a:t>
            </a:r>
            <a:endParaRPr lang="en-US" dirty="0"/>
          </a:p>
        </p:txBody>
      </p:sp>
      <p:pic>
        <p:nvPicPr>
          <p:cNvPr id="4" name="Picture 3" descr="semi-c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645024"/>
            <a:ext cx="406457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Some examples…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Polyamides or Nylons (PA)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 descr="doublebraidtanRJ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95800"/>
            <a:ext cx="1724025" cy="2209800"/>
          </a:xfrm>
          <a:prstGeom prst="rect">
            <a:avLst/>
          </a:prstGeom>
          <a:noFill/>
        </p:spPr>
      </p:pic>
      <p:pic>
        <p:nvPicPr>
          <p:cNvPr id="6" name="Picture 13" descr="nylon%20thr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52600"/>
            <a:ext cx="1371600" cy="1155700"/>
          </a:xfrm>
          <a:prstGeom prst="rect">
            <a:avLst/>
          </a:prstGeom>
          <a:noFill/>
        </p:spPr>
      </p:pic>
      <p:pic>
        <p:nvPicPr>
          <p:cNvPr id="7" name="Picture 15" descr="Nylon_bus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400"/>
            <a:ext cx="1428750" cy="1400175"/>
          </a:xfrm>
          <a:prstGeom prst="rect">
            <a:avLst/>
          </a:prstGeom>
          <a:noFill/>
        </p:spPr>
      </p:pic>
      <p:pic>
        <p:nvPicPr>
          <p:cNvPr id="8" name="Picture 16" descr="nylon carp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124200"/>
            <a:ext cx="1663700" cy="1104900"/>
          </a:xfrm>
          <a:prstGeom prst="rect">
            <a:avLst/>
          </a:prstGeom>
          <a:noFill/>
        </p:spPr>
      </p:pic>
      <p:pic>
        <p:nvPicPr>
          <p:cNvPr id="9" name="Picture 17" descr="nylon ge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676400"/>
            <a:ext cx="3657600" cy="2743200"/>
          </a:xfrm>
          <a:prstGeom prst="rect">
            <a:avLst/>
          </a:prstGeom>
          <a:noFill/>
        </p:spPr>
      </p:pic>
      <p:pic>
        <p:nvPicPr>
          <p:cNvPr id="10" name="Picture 18" descr="nylon parachu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600200"/>
            <a:ext cx="2219325" cy="2828925"/>
          </a:xfrm>
          <a:prstGeom prst="rect">
            <a:avLst/>
          </a:prstGeom>
          <a:noFill/>
        </p:spPr>
      </p:pic>
      <p:pic>
        <p:nvPicPr>
          <p:cNvPr id="11" name="Picture 19" descr="Nylon roller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572000"/>
            <a:ext cx="3429000" cy="2143125"/>
          </a:xfrm>
          <a:prstGeom prst="rect">
            <a:avLst/>
          </a:prstGeom>
          <a:noFill/>
        </p:spPr>
      </p:pic>
      <p:pic>
        <p:nvPicPr>
          <p:cNvPr id="12" name="Picture 20" descr="nylon t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953000"/>
            <a:ext cx="2905125" cy="1771650"/>
          </a:xfrm>
          <a:prstGeom prst="rect">
            <a:avLst/>
          </a:prstGeom>
          <a:noFill/>
        </p:spPr>
      </p:pic>
      <p:pic>
        <p:nvPicPr>
          <p:cNvPr id="13" name="Picture 21" descr="nylon zipper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3124200"/>
            <a:ext cx="1054100" cy="134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7859216" cy="77809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Acetals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Polyoxymethylenes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(POM)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acetal bearn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9108" y="2564904"/>
            <a:ext cx="2286000" cy="2286000"/>
          </a:xfrm>
          <a:prstGeom prst="rect">
            <a:avLst/>
          </a:prstGeom>
          <a:noFill/>
        </p:spPr>
      </p:pic>
      <p:pic>
        <p:nvPicPr>
          <p:cNvPr id="4" name="Picture 5" descr="acetal den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4149080"/>
            <a:ext cx="2304256" cy="1757363"/>
          </a:xfrm>
          <a:prstGeom prst="rect">
            <a:avLst/>
          </a:prstGeom>
          <a:noFill/>
        </p:spPr>
      </p:pic>
      <p:pic>
        <p:nvPicPr>
          <p:cNvPr id="5" name="Picture 6" descr="acetal gea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149080"/>
            <a:ext cx="2430463" cy="1757363"/>
          </a:xfrm>
          <a:prstGeom prst="rect">
            <a:avLst/>
          </a:prstGeom>
          <a:noFill/>
        </p:spPr>
      </p:pic>
      <p:pic>
        <p:nvPicPr>
          <p:cNvPr id="6" name="Picture 7" descr="acetal medic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252509"/>
            <a:ext cx="2286000" cy="2239963"/>
          </a:xfrm>
          <a:prstGeom prst="rect">
            <a:avLst/>
          </a:prstGeom>
          <a:noFill/>
        </p:spPr>
      </p:pic>
      <p:pic>
        <p:nvPicPr>
          <p:cNvPr id="7" name="Picture 8" descr="acetal whee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560" y="1334853"/>
            <a:ext cx="2304256" cy="215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357430"/>
            <a:ext cx="8643966" cy="250530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Mechanical—do not brittle, good impact strength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Moisture —very little (shower heads)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resistance—very high, resists stains, sensitive to strong acids and bases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resistance - good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Machining—like cutting brass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Adhesion—epoxy glues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44" y="571480"/>
            <a:ext cx="8643966" cy="1561376"/>
          </a:xfrm>
          <a:prstGeom prst="rect">
            <a:avLst/>
          </a:prstGeom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>Acetals</a:t>
            </a:r>
            <a:r>
              <a:rPr kumimoji="0" lang="en-US" sz="3600" b="1" i="0" u="none" strike="noStrike" kern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> or </a:t>
            </a:r>
            <a:r>
              <a:rPr kumimoji="0" lang="en-US" sz="3600" b="1" i="0" u="none" strike="noStrike" kern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>Polyoxymethylenes</a:t>
            </a:r>
            <a:r>
              <a:rPr kumimoji="0" lang="en-US" sz="3600" b="1" i="0" u="none" strike="noStrike" kern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> (POM) and Polyamides</a:t>
            </a:r>
            <a:r>
              <a:rPr kumimoji="0" lang="en-US" sz="3600" b="1" i="0" u="none" strike="noStrike" kern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ea typeface="+mj-ea"/>
                <a:cs typeface="+mj-cs"/>
              </a:rPr>
              <a:t> characteristics</a:t>
            </a:r>
            <a:endParaRPr kumimoji="0" lang="en-US" sz="3600" b="1" i="0" u="none" strike="noStrike" kern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78579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Thermoplastic Polyesters (PET/PBT)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pet bot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1006391" cy="2777502"/>
          </a:xfrm>
          <a:prstGeom prst="rect">
            <a:avLst/>
          </a:prstGeom>
          <a:noFill/>
        </p:spPr>
      </p:pic>
      <p:pic>
        <p:nvPicPr>
          <p:cNvPr id="4" name="Picture 6" descr="pet bott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3302000" cy="3048000"/>
          </a:xfrm>
          <a:prstGeom prst="rect">
            <a:avLst/>
          </a:prstGeom>
          <a:noFill/>
        </p:spPr>
      </p:pic>
      <p:pic>
        <p:nvPicPr>
          <p:cNvPr id="5" name="Picture 7" descr="pet fib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00" y="4707653"/>
            <a:ext cx="1776654" cy="1593296"/>
          </a:xfrm>
          <a:prstGeom prst="rect">
            <a:avLst/>
          </a:prstGeom>
          <a:noFill/>
        </p:spPr>
      </p:pic>
      <p:pic>
        <p:nvPicPr>
          <p:cNvPr id="6" name="Picture 8" descr="pet fil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8033" y="4811853"/>
            <a:ext cx="1847850" cy="1384895"/>
          </a:xfrm>
          <a:prstGeom prst="rect">
            <a:avLst/>
          </a:prstGeom>
          <a:noFill/>
        </p:spPr>
      </p:pic>
      <p:pic>
        <p:nvPicPr>
          <p:cNvPr id="7" name="Picture 9" descr="pet photo fil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000240"/>
            <a:ext cx="2286000" cy="1714500"/>
          </a:xfrm>
          <a:prstGeom prst="rect">
            <a:avLst/>
          </a:prstGeom>
          <a:noFill/>
        </p:spPr>
      </p:pic>
      <p:pic>
        <p:nvPicPr>
          <p:cNvPr id="8" name="Picture 12" descr="259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010025"/>
            <a:ext cx="1905000" cy="2155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912" y="332656"/>
            <a:ext cx="3670176" cy="784128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thermoplastics 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24847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sz="2800" dirty="0" smtClean="0"/>
              <a:t>thermoplastics are solid </a:t>
            </a:r>
            <a:r>
              <a:rPr lang="en-US" sz="2800" dirty="0"/>
              <a:t>materials at room temperature but viscous liquids when heated to temperatures of only a few hundred degrees </a:t>
            </a:r>
            <a:endParaRPr lang="en-US" sz="2800" dirty="0" smtClean="0"/>
          </a:p>
          <a:p>
            <a:pPr algn="just" rtl="0"/>
            <a:r>
              <a:rPr lang="en-US" sz="2800" dirty="0" smtClean="0"/>
              <a:t>This </a:t>
            </a:r>
            <a:r>
              <a:rPr lang="en-US" sz="2800" dirty="0"/>
              <a:t>characteristic allows them to be easily and economically shaped into products They can be subjected to heating and cooling cycles repeatedly without significant degradation </a:t>
            </a:r>
            <a:endParaRPr lang="en-US" sz="2800" dirty="0" smtClean="0"/>
          </a:p>
          <a:p>
            <a:pPr algn="just" rtl="0"/>
            <a:r>
              <a:rPr lang="en-US" sz="2800" dirty="0" smtClean="0"/>
              <a:t>Symbolized </a:t>
            </a:r>
            <a:r>
              <a:rPr lang="en-US" sz="2800" dirty="0"/>
              <a:t>by </a:t>
            </a:r>
            <a:r>
              <a:rPr lang="en-US" sz="2800" dirty="0" smtClean="0"/>
              <a:t>TP.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Thermoplastic Polyester General Family Characteristics</a:t>
            </a:r>
            <a:endParaRPr kumimoji="0" lang="en-US" sz="3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484784"/>
            <a:ext cx="8229600" cy="50691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mechanical stiffness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 by orienting chains not by H-bonding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50% crystallinity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forced by mechanical stretching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crystallizes rapidly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processes faster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overall properties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Polycarbonate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pc bulletpro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1752600" cy="1657350"/>
          </a:xfrm>
          <a:prstGeom prst="rect">
            <a:avLst/>
          </a:prstGeom>
          <a:noFill/>
        </p:spPr>
      </p:pic>
      <p:pic>
        <p:nvPicPr>
          <p:cNvPr id="4" name="Picture 5" descr="pc cdi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847" y="1476632"/>
            <a:ext cx="1885950" cy="2514600"/>
          </a:xfrm>
          <a:prstGeom prst="rect">
            <a:avLst/>
          </a:prstGeom>
          <a:noFill/>
        </p:spPr>
      </p:pic>
      <p:pic>
        <p:nvPicPr>
          <p:cNvPr id="5" name="Picture 6" descr="pc eyeglas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2413000" cy="3048000"/>
          </a:xfrm>
          <a:prstGeom prst="rect">
            <a:avLst/>
          </a:prstGeom>
          <a:noFill/>
        </p:spPr>
      </p:pic>
      <p:pic>
        <p:nvPicPr>
          <p:cNvPr id="6" name="Picture 7" descr="pc eyewa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377" y="4601990"/>
            <a:ext cx="2257425" cy="1571625"/>
          </a:xfrm>
          <a:prstGeom prst="rect">
            <a:avLst/>
          </a:prstGeom>
          <a:noFill/>
        </p:spPr>
      </p:pic>
      <p:pic>
        <p:nvPicPr>
          <p:cNvPr id="7" name="Picture 8" descr="pc hamm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648200"/>
            <a:ext cx="1676400" cy="1309688"/>
          </a:xfrm>
          <a:prstGeom prst="rect">
            <a:avLst/>
          </a:prstGeom>
          <a:noFill/>
        </p:spPr>
      </p:pic>
      <p:pic>
        <p:nvPicPr>
          <p:cNvPr id="8" name="Picture 9" descr="pc helm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5086" y="3519488"/>
            <a:ext cx="1695450" cy="2438400"/>
          </a:xfrm>
          <a:prstGeom prst="rect">
            <a:avLst/>
          </a:prstGeom>
          <a:noFill/>
        </p:spPr>
      </p:pic>
      <p:pic>
        <p:nvPicPr>
          <p:cNvPr id="9" name="Picture 10" descr="pc lighting glob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2634" y="1524000"/>
            <a:ext cx="1784350" cy="1717675"/>
          </a:xfrm>
          <a:prstGeom prst="rect">
            <a:avLst/>
          </a:prstGeom>
          <a:noFill/>
        </p:spPr>
      </p:pic>
      <p:pic>
        <p:nvPicPr>
          <p:cNvPr id="10" name="Picture 11" descr="pc Returnablemil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629032"/>
            <a:ext cx="166211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Flouropolymers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ptfe bla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178300"/>
            <a:ext cx="2362200" cy="1968500"/>
          </a:xfrm>
          <a:prstGeom prst="rect">
            <a:avLst/>
          </a:prstGeom>
          <a:noFill/>
        </p:spPr>
      </p:pic>
      <p:pic>
        <p:nvPicPr>
          <p:cNvPr id="4" name="Picture 6" descr="ptfe insul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91000"/>
            <a:ext cx="2266950" cy="2118320"/>
          </a:xfrm>
          <a:prstGeom prst="rect">
            <a:avLst/>
          </a:prstGeom>
          <a:noFill/>
        </p:spPr>
      </p:pic>
      <p:pic>
        <p:nvPicPr>
          <p:cNvPr id="5" name="Picture 7" descr="ptfe lubric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886201"/>
            <a:ext cx="2857500" cy="2260600"/>
          </a:xfrm>
          <a:prstGeom prst="rect">
            <a:avLst/>
          </a:prstGeom>
          <a:noFill/>
        </p:spPr>
      </p:pic>
      <p:pic>
        <p:nvPicPr>
          <p:cNvPr id="6" name="Picture 8" descr="ptfe p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295400"/>
            <a:ext cx="2971800" cy="2851150"/>
          </a:xfrm>
          <a:prstGeom prst="rect">
            <a:avLst/>
          </a:prstGeom>
          <a:noFill/>
        </p:spPr>
      </p:pic>
      <p:pic>
        <p:nvPicPr>
          <p:cNvPr id="7" name="Picture 10" descr="ptfe valv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371600"/>
            <a:ext cx="2895600" cy="202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43182"/>
            <a:ext cx="5544616" cy="114300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Processing…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188640"/>
            <a:ext cx="8229600" cy="764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Current Composite Materials and Processes</a:t>
            </a:r>
            <a:endParaRPr kumimoji="0" lang="en-US" sz="3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8735943"/>
              </p:ext>
            </p:extLst>
          </p:nvPr>
        </p:nvGraphicFramePr>
        <p:xfrm>
          <a:off x="1035819" y="1340768"/>
          <a:ext cx="7072362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Visio" r:id="rId3" imgW="6222797" imgH="5107229" progId="">
                  <p:embed/>
                </p:oleObj>
              </mc:Choice>
              <mc:Fallback>
                <p:oleObj name="Visio" r:id="rId3" imgW="6222797" imgH="5107229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819" y="1340768"/>
                        <a:ext cx="7072362" cy="494665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Thermoplastic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− Thermoforming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3438525" y="1958975"/>
            <a:ext cx="1304925" cy="885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3917950" y="2843213"/>
            <a:ext cx="347663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796925" y="2601913"/>
            <a:ext cx="1058863" cy="159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6"/>
          <p:cNvSpPr>
            <a:spLocks noChangeShapeType="1"/>
          </p:cNvSpPr>
          <p:nvPr/>
        </p:nvSpPr>
        <p:spPr bwMode="auto">
          <a:xfrm flipV="1">
            <a:off x="882650" y="2776538"/>
            <a:ext cx="884238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 flipV="1">
            <a:off x="877888" y="2928938"/>
            <a:ext cx="884237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 flipV="1">
            <a:off x="901700" y="3081338"/>
            <a:ext cx="884238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 flipV="1">
            <a:off x="896938" y="3233738"/>
            <a:ext cx="884237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 flipV="1">
            <a:off x="892175" y="3386138"/>
            <a:ext cx="884238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 flipV="1">
            <a:off x="887413" y="3538538"/>
            <a:ext cx="884237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 flipV="1">
            <a:off x="882650" y="3690938"/>
            <a:ext cx="884238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 flipV="1">
            <a:off x="877888" y="3843338"/>
            <a:ext cx="884237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904875" y="2184400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Blanks</a:t>
            </a:r>
          </a:p>
        </p:txBody>
      </p:sp>
      <p:sp>
        <p:nvSpPr>
          <p:cNvPr id="83" name="Oval 15"/>
          <p:cNvSpPr>
            <a:spLocks noChangeArrowheads="1"/>
          </p:cNvSpPr>
          <p:nvPr/>
        </p:nvSpPr>
        <p:spPr bwMode="auto">
          <a:xfrm>
            <a:off x="781050" y="4562475"/>
            <a:ext cx="436563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6"/>
          <p:cNvSpPr>
            <a:spLocks noChangeArrowheads="1"/>
          </p:cNvSpPr>
          <p:nvPr/>
        </p:nvSpPr>
        <p:spPr bwMode="auto">
          <a:xfrm>
            <a:off x="2847975" y="4568825"/>
            <a:ext cx="436563" cy="40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17"/>
          <p:cNvSpPr>
            <a:spLocks noChangeShapeType="1"/>
          </p:cNvSpPr>
          <p:nvPr/>
        </p:nvSpPr>
        <p:spPr bwMode="auto">
          <a:xfrm>
            <a:off x="998538" y="4562475"/>
            <a:ext cx="2103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18"/>
          <p:cNvSpPr>
            <a:spLocks noChangeShapeType="1"/>
          </p:cNvSpPr>
          <p:nvPr/>
        </p:nvSpPr>
        <p:spPr bwMode="auto">
          <a:xfrm>
            <a:off x="1004888" y="4960938"/>
            <a:ext cx="2103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19"/>
          <p:cNvSpPr>
            <a:spLocks noChangeShapeType="1"/>
          </p:cNvSpPr>
          <p:nvPr/>
        </p:nvSpPr>
        <p:spPr bwMode="auto">
          <a:xfrm flipV="1">
            <a:off x="1866900" y="4495800"/>
            <a:ext cx="884238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Rectangle 20"/>
          <p:cNvSpPr>
            <a:spLocks noChangeArrowheads="1"/>
          </p:cNvSpPr>
          <p:nvPr/>
        </p:nvSpPr>
        <p:spPr bwMode="auto">
          <a:xfrm>
            <a:off x="1843088" y="4198938"/>
            <a:ext cx="914400" cy="18891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21"/>
          <p:cNvSpPr>
            <a:spLocks noChangeArrowheads="1"/>
          </p:cNvSpPr>
          <p:nvPr/>
        </p:nvSpPr>
        <p:spPr bwMode="auto">
          <a:xfrm>
            <a:off x="1833563" y="4641850"/>
            <a:ext cx="914400" cy="188913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1908175" y="3867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Oven</a:t>
            </a:r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>
            <a:off x="1114425" y="4445000"/>
            <a:ext cx="536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>
            <a:off x="3494088" y="4491038"/>
            <a:ext cx="26511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 flipH="1">
            <a:off x="4398963" y="449103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 flipV="1">
            <a:off x="3624263" y="4471988"/>
            <a:ext cx="893762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27"/>
          <p:cNvSpPr>
            <a:spLocks noChangeArrowheads="1"/>
          </p:cNvSpPr>
          <p:nvPr/>
        </p:nvSpPr>
        <p:spPr bwMode="auto">
          <a:xfrm>
            <a:off x="3490913" y="4171950"/>
            <a:ext cx="261937" cy="280988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8"/>
          <p:cNvSpPr>
            <a:spLocks noChangeArrowheads="1"/>
          </p:cNvSpPr>
          <p:nvPr/>
        </p:nvSpPr>
        <p:spPr bwMode="auto">
          <a:xfrm>
            <a:off x="3486150" y="4500563"/>
            <a:ext cx="261938" cy="280987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9"/>
          <p:cNvSpPr>
            <a:spLocks noChangeArrowheads="1"/>
          </p:cNvSpPr>
          <p:nvPr/>
        </p:nvSpPr>
        <p:spPr bwMode="auto">
          <a:xfrm>
            <a:off x="4414838" y="4167188"/>
            <a:ext cx="261937" cy="280987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4414838" y="4495800"/>
            <a:ext cx="261937" cy="280988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31"/>
          <p:cNvSpPr>
            <a:spLocks noChangeArrowheads="1"/>
          </p:cNvSpPr>
          <p:nvPr/>
        </p:nvSpPr>
        <p:spPr bwMode="auto">
          <a:xfrm>
            <a:off x="3424238" y="4776788"/>
            <a:ext cx="13096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32"/>
          <p:cNvSpPr>
            <a:spLocks noChangeArrowheads="1"/>
          </p:cNvSpPr>
          <p:nvPr/>
        </p:nvSpPr>
        <p:spPr bwMode="auto">
          <a:xfrm>
            <a:off x="5851525" y="1946275"/>
            <a:ext cx="1304925" cy="885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33"/>
          <p:cNvSpPr>
            <a:spLocks noChangeArrowheads="1"/>
          </p:cNvSpPr>
          <p:nvPr/>
        </p:nvSpPr>
        <p:spPr bwMode="auto">
          <a:xfrm>
            <a:off x="6330950" y="2830513"/>
            <a:ext cx="347663" cy="141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34"/>
          <p:cNvSpPr>
            <a:spLocks noChangeShapeType="1"/>
          </p:cNvSpPr>
          <p:nvPr/>
        </p:nvSpPr>
        <p:spPr bwMode="auto">
          <a:xfrm>
            <a:off x="6310313" y="4651375"/>
            <a:ext cx="384175" cy="635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35"/>
          <p:cNvSpPr>
            <a:spLocks noChangeShapeType="1"/>
          </p:cNvSpPr>
          <p:nvPr/>
        </p:nvSpPr>
        <p:spPr bwMode="auto">
          <a:xfrm>
            <a:off x="6170613" y="4457700"/>
            <a:ext cx="160337" cy="192088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36"/>
          <p:cNvSpPr>
            <a:spLocks noChangeShapeType="1"/>
          </p:cNvSpPr>
          <p:nvPr/>
        </p:nvSpPr>
        <p:spPr bwMode="auto">
          <a:xfrm flipH="1">
            <a:off x="6702425" y="4456113"/>
            <a:ext cx="142875" cy="200025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37"/>
          <p:cNvSpPr>
            <a:spLocks noChangeShapeType="1"/>
          </p:cNvSpPr>
          <p:nvPr/>
        </p:nvSpPr>
        <p:spPr bwMode="auto">
          <a:xfrm>
            <a:off x="5907088" y="4478338"/>
            <a:ext cx="26511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38"/>
          <p:cNvSpPr>
            <a:spLocks noChangeShapeType="1"/>
          </p:cNvSpPr>
          <p:nvPr/>
        </p:nvSpPr>
        <p:spPr bwMode="auto">
          <a:xfrm flipH="1">
            <a:off x="6811963" y="447833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5903913" y="4159250"/>
            <a:ext cx="261937" cy="280988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5899150" y="4487863"/>
            <a:ext cx="261938" cy="280987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41"/>
          <p:cNvSpPr>
            <a:spLocks noChangeArrowheads="1"/>
          </p:cNvSpPr>
          <p:nvPr/>
        </p:nvSpPr>
        <p:spPr bwMode="auto">
          <a:xfrm>
            <a:off x="6853238" y="4154488"/>
            <a:ext cx="261937" cy="280987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42"/>
          <p:cNvSpPr>
            <a:spLocks noChangeArrowheads="1"/>
          </p:cNvSpPr>
          <p:nvPr/>
        </p:nvSpPr>
        <p:spPr bwMode="auto">
          <a:xfrm>
            <a:off x="6853238" y="4483100"/>
            <a:ext cx="261937" cy="280988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43"/>
          <p:cNvSpPr>
            <a:spLocks noChangeArrowheads="1"/>
          </p:cNvSpPr>
          <p:nvPr/>
        </p:nvSpPr>
        <p:spPr bwMode="auto">
          <a:xfrm>
            <a:off x="5837238" y="4764088"/>
            <a:ext cx="13096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44"/>
          <p:cNvSpPr>
            <a:spLocks noChangeShapeType="1"/>
          </p:cNvSpPr>
          <p:nvPr/>
        </p:nvSpPr>
        <p:spPr bwMode="auto">
          <a:xfrm>
            <a:off x="6842125" y="4459288"/>
            <a:ext cx="114300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Line 45"/>
          <p:cNvSpPr>
            <a:spLocks noChangeShapeType="1"/>
          </p:cNvSpPr>
          <p:nvPr/>
        </p:nvSpPr>
        <p:spPr bwMode="auto">
          <a:xfrm flipH="1">
            <a:off x="6072188" y="4457700"/>
            <a:ext cx="104775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Text Box 46"/>
          <p:cNvSpPr txBox="1">
            <a:spLocks noChangeArrowheads="1"/>
          </p:cNvSpPr>
          <p:nvPr/>
        </p:nvSpPr>
        <p:spPr bwMode="auto">
          <a:xfrm>
            <a:off x="4806950" y="3514401"/>
            <a:ext cx="9096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/>
              <a:t>Clamp</a:t>
            </a:r>
            <a:r>
              <a:rPr lang="ar-IQ" sz="1600" b="1" dirty="0" smtClean="0"/>
              <a:t>مشبك </a:t>
            </a:r>
            <a:endParaRPr lang="en-US" sz="1600" b="1" dirty="0"/>
          </a:p>
        </p:txBody>
      </p:sp>
      <p:sp>
        <p:nvSpPr>
          <p:cNvPr id="115" name="Line 47"/>
          <p:cNvSpPr>
            <a:spLocks noChangeShapeType="1"/>
          </p:cNvSpPr>
          <p:nvPr/>
        </p:nvSpPr>
        <p:spPr bwMode="auto">
          <a:xfrm>
            <a:off x="5545138" y="3817938"/>
            <a:ext cx="347662" cy="361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" name="Line 48"/>
          <p:cNvSpPr>
            <a:spLocks noChangeShapeType="1"/>
          </p:cNvSpPr>
          <p:nvPr/>
        </p:nvSpPr>
        <p:spPr bwMode="auto">
          <a:xfrm flipH="1">
            <a:off x="4673600" y="3817938"/>
            <a:ext cx="304800" cy="361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" name="Text Box 49"/>
          <p:cNvSpPr txBox="1">
            <a:spLocks noChangeArrowheads="1"/>
          </p:cNvSpPr>
          <p:nvPr/>
        </p:nvSpPr>
        <p:spPr bwMode="auto">
          <a:xfrm>
            <a:off x="3463925" y="5707063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Clamping</a:t>
            </a:r>
          </a:p>
        </p:txBody>
      </p:sp>
      <p:sp>
        <p:nvSpPr>
          <p:cNvPr id="118" name="Text Box 50"/>
          <p:cNvSpPr txBox="1">
            <a:spLocks noChangeArrowheads="1"/>
          </p:cNvSpPr>
          <p:nvPr/>
        </p:nvSpPr>
        <p:spPr bwMode="auto">
          <a:xfrm>
            <a:off x="5930900" y="5678488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Pressing</a:t>
            </a:r>
          </a:p>
        </p:txBody>
      </p:sp>
      <p:sp>
        <p:nvSpPr>
          <p:cNvPr id="119" name="Text Box 51"/>
          <p:cNvSpPr txBox="1">
            <a:spLocks noChangeArrowheads="1"/>
          </p:cNvSpPr>
          <p:nvPr/>
        </p:nvSpPr>
        <p:spPr bwMode="auto">
          <a:xfrm>
            <a:off x="4203700" y="1279525"/>
            <a:ext cx="2230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Press (in two modes)</a:t>
            </a:r>
          </a:p>
        </p:txBody>
      </p:sp>
      <p:sp>
        <p:nvSpPr>
          <p:cNvPr id="120" name="Line 52"/>
          <p:cNvSpPr>
            <a:spLocks noChangeShapeType="1"/>
          </p:cNvSpPr>
          <p:nvPr/>
        </p:nvSpPr>
        <p:spPr bwMode="auto">
          <a:xfrm>
            <a:off x="5565775" y="1590675"/>
            <a:ext cx="347663" cy="361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Line 53"/>
          <p:cNvSpPr>
            <a:spLocks noChangeShapeType="1"/>
          </p:cNvSpPr>
          <p:nvPr/>
        </p:nvSpPr>
        <p:spPr bwMode="auto">
          <a:xfrm flipH="1">
            <a:off x="4694238" y="1590675"/>
            <a:ext cx="304800" cy="361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AutoShape 54"/>
          <p:cNvSpPr>
            <a:spLocks noChangeArrowheads="1"/>
          </p:cNvSpPr>
          <p:nvPr/>
        </p:nvSpPr>
        <p:spPr bwMode="auto">
          <a:xfrm>
            <a:off x="3778250" y="3644900"/>
            <a:ext cx="636588" cy="2413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55"/>
          <p:cNvSpPr>
            <a:spLocks noChangeArrowheads="1"/>
          </p:cNvSpPr>
          <p:nvPr/>
        </p:nvSpPr>
        <p:spPr bwMode="auto">
          <a:xfrm>
            <a:off x="3784600" y="3498850"/>
            <a:ext cx="628650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56"/>
          <p:cNvSpPr>
            <a:spLocks noChangeArrowheads="1"/>
          </p:cNvSpPr>
          <p:nvPr/>
        </p:nvSpPr>
        <p:spPr bwMode="auto">
          <a:xfrm>
            <a:off x="3752850" y="4679950"/>
            <a:ext cx="666750" cy="889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AutoShape 57"/>
          <p:cNvSpPr>
            <a:spLocks noChangeArrowheads="1"/>
          </p:cNvSpPr>
          <p:nvPr/>
        </p:nvSpPr>
        <p:spPr bwMode="auto">
          <a:xfrm>
            <a:off x="3752850" y="4508500"/>
            <a:ext cx="107950" cy="165100"/>
          </a:xfrm>
          <a:prstGeom prst="rtTriangle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AutoShape 58"/>
          <p:cNvSpPr>
            <a:spLocks noChangeArrowheads="1"/>
          </p:cNvSpPr>
          <p:nvPr/>
        </p:nvSpPr>
        <p:spPr bwMode="auto">
          <a:xfrm flipH="1">
            <a:off x="4298950" y="4508500"/>
            <a:ext cx="107950" cy="165100"/>
          </a:xfrm>
          <a:prstGeom prst="rtTriangle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59"/>
          <p:cNvSpPr>
            <a:spLocks noChangeArrowheads="1"/>
          </p:cNvSpPr>
          <p:nvPr/>
        </p:nvSpPr>
        <p:spPr bwMode="auto">
          <a:xfrm>
            <a:off x="6165850" y="4667250"/>
            <a:ext cx="679450" cy="889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AutoShape 60"/>
          <p:cNvSpPr>
            <a:spLocks noChangeArrowheads="1"/>
          </p:cNvSpPr>
          <p:nvPr/>
        </p:nvSpPr>
        <p:spPr bwMode="auto">
          <a:xfrm>
            <a:off x="6165850" y="4483100"/>
            <a:ext cx="152400" cy="177800"/>
          </a:xfrm>
          <a:prstGeom prst="rtTriangle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AutoShape 61"/>
          <p:cNvSpPr>
            <a:spLocks noChangeArrowheads="1"/>
          </p:cNvSpPr>
          <p:nvPr/>
        </p:nvSpPr>
        <p:spPr bwMode="auto">
          <a:xfrm flipH="1">
            <a:off x="6711950" y="4476750"/>
            <a:ext cx="139700" cy="184150"/>
          </a:xfrm>
          <a:prstGeom prst="rtTriangle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AutoShape 62"/>
          <p:cNvSpPr>
            <a:spLocks noChangeArrowheads="1"/>
          </p:cNvSpPr>
          <p:nvPr/>
        </p:nvSpPr>
        <p:spPr bwMode="auto">
          <a:xfrm>
            <a:off x="6178550" y="4425950"/>
            <a:ext cx="674688" cy="215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Rectangle 63"/>
          <p:cNvSpPr>
            <a:spLocks noChangeArrowheads="1"/>
          </p:cNvSpPr>
          <p:nvPr/>
        </p:nvSpPr>
        <p:spPr bwMode="auto">
          <a:xfrm>
            <a:off x="6184900" y="4254500"/>
            <a:ext cx="628650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64"/>
          <p:cNvSpPr>
            <a:spLocks noChangeShapeType="1"/>
          </p:cNvSpPr>
          <p:nvPr/>
        </p:nvSpPr>
        <p:spPr bwMode="auto">
          <a:xfrm>
            <a:off x="7847013" y="4657725"/>
            <a:ext cx="384175" cy="6350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" name="Line 65"/>
          <p:cNvSpPr>
            <a:spLocks noChangeShapeType="1"/>
          </p:cNvSpPr>
          <p:nvPr/>
        </p:nvSpPr>
        <p:spPr bwMode="auto">
          <a:xfrm>
            <a:off x="7707313" y="4464050"/>
            <a:ext cx="160337" cy="192088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" name="Line 66"/>
          <p:cNvSpPr>
            <a:spLocks noChangeShapeType="1"/>
          </p:cNvSpPr>
          <p:nvPr/>
        </p:nvSpPr>
        <p:spPr bwMode="auto">
          <a:xfrm flipH="1">
            <a:off x="8239125" y="4462463"/>
            <a:ext cx="142875" cy="200025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" name="Line 67"/>
          <p:cNvSpPr>
            <a:spLocks noChangeShapeType="1"/>
          </p:cNvSpPr>
          <p:nvPr/>
        </p:nvSpPr>
        <p:spPr bwMode="auto">
          <a:xfrm>
            <a:off x="8378825" y="4465638"/>
            <a:ext cx="114300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" name="Line 68"/>
          <p:cNvSpPr>
            <a:spLocks noChangeShapeType="1"/>
          </p:cNvSpPr>
          <p:nvPr/>
        </p:nvSpPr>
        <p:spPr bwMode="auto">
          <a:xfrm flipH="1">
            <a:off x="7608888" y="4464050"/>
            <a:ext cx="104775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" name="Text Box 69"/>
          <p:cNvSpPr txBox="1">
            <a:spLocks noChangeArrowheads="1"/>
          </p:cNvSpPr>
          <p:nvPr/>
        </p:nvSpPr>
        <p:spPr bwMode="auto">
          <a:xfrm>
            <a:off x="7720013" y="3608388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Finished</a:t>
            </a:r>
          </a:p>
          <a:p>
            <a:r>
              <a:rPr lang="en-US" sz="1600" b="1" dirty="0"/>
              <a:t>Part</a:t>
            </a:r>
          </a:p>
        </p:txBody>
      </p:sp>
      <p:sp>
        <p:nvSpPr>
          <p:cNvPr id="138" name="Line 70"/>
          <p:cNvSpPr>
            <a:spLocks noChangeShapeType="1"/>
          </p:cNvSpPr>
          <p:nvPr/>
        </p:nvSpPr>
        <p:spPr bwMode="auto">
          <a:xfrm>
            <a:off x="2903538" y="4454525"/>
            <a:ext cx="420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Line 71"/>
          <p:cNvSpPr>
            <a:spLocks noChangeShapeType="1"/>
          </p:cNvSpPr>
          <p:nvPr/>
        </p:nvSpPr>
        <p:spPr bwMode="auto">
          <a:xfrm flipH="1">
            <a:off x="8012113" y="4238625"/>
            <a:ext cx="14287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8244" y="1844824"/>
            <a:ext cx="8402986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9437" y="476672"/>
            <a:ext cx="5400600" cy="1143000"/>
          </a:xfrm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Extrusion</a:t>
            </a:r>
            <a:endParaRPr lang="en-US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476672"/>
            <a:ext cx="8534810" cy="940966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en-US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Injection Molding Machine Basics</a:t>
            </a:r>
            <a:br>
              <a:rPr lang="en-US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C20B-8F92-417A-A031-2A8E2A1257E1}" type="slidenum">
              <a:rPr lang="en-US"/>
              <a:pPr/>
              <a:t>37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mach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>
          <a:xfrm>
            <a:off x="642910" y="2071678"/>
            <a:ext cx="7620000" cy="402909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500042"/>
            <a:ext cx="7772400" cy="9144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Blow Molding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95536" y="1844824"/>
            <a:ext cx="7874620" cy="2136384571"/>
            <a:chOff x="-1400" y="912"/>
            <a:chExt cx="7160" cy="1408129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rot="16007071" flipV="1">
              <a:off x="1728" y="1258"/>
              <a:ext cx="71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800" y="133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17" y="1328"/>
              <a:ext cx="0" cy="216"/>
              <a:chOff x="4941" y="3244"/>
              <a:chExt cx="361" cy="541"/>
            </a:xfrm>
          </p:grpSpPr>
          <p:sp>
            <p:nvSpPr>
              <p:cNvPr id="123" name="Line 7"/>
              <p:cNvSpPr>
                <a:spLocks noChangeShapeType="1"/>
              </p:cNvSpPr>
              <p:nvPr/>
            </p:nvSpPr>
            <p:spPr bwMode="auto">
              <a:xfrm flipV="1">
                <a:off x="5301" y="3244"/>
                <a:ext cx="1" cy="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8"/>
              <p:cNvSpPr>
                <a:spLocks noChangeShapeType="1"/>
              </p:cNvSpPr>
              <p:nvPr/>
            </p:nvSpPr>
            <p:spPr bwMode="auto">
              <a:xfrm flipH="1">
                <a:off x="5121" y="3784"/>
                <a:ext cx="18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9"/>
              <p:cNvSpPr>
                <a:spLocks noChangeShapeType="1"/>
              </p:cNvSpPr>
              <p:nvPr/>
            </p:nvSpPr>
            <p:spPr bwMode="auto">
              <a:xfrm>
                <a:off x="5121" y="3424"/>
                <a:ext cx="1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0"/>
              <p:cNvSpPr>
                <a:spLocks noChangeShapeType="1"/>
              </p:cNvSpPr>
              <p:nvPr/>
            </p:nvSpPr>
            <p:spPr bwMode="auto">
              <a:xfrm flipH="1">
                <a:off x="4941" y="3424"/>
                <a:ext cx="18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584" y="3058"/>
              <a:ext cx="216" cy="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864" y="2842"/>
              <a:ext cx="1008" cy="288"/>
              <a:chOff x="1881" y="7024"/>
              <a:chExt cx="2520" cy="720"/>
            </a:xfrm>
          </p:grpSpPr>
          <p:sp>
            <p:nvSpPr>
              <p:cNvPr id="115" name="Rectangle 14"/>
              <p:cNvSpPr>
                <a:spLocks noChangeArrowheads="1"/>
              </p:cNvSpPr>
              <p:nvPr/>
            </p:nvSpPr>
            <p:spPr bwMode="auto">
              <a:xfrm>
                <a:off x="2061" y="7564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5"/>
              <p:cNvSpPr>
                <a:spLocks noChangeShapeType="1"/>
              </p:cNvSpPr>
              <p:nvPr/>
            </p:nvSpPr>
            <p:spPr bwMode="auto">
              <a:xfrm flipH="1" flipV="1">
                <a:off x="1881" y="7384"/>
                <a:ext cx="18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"/>
              <p:cNvSpPr>
                <a:spLocks noChangeShapeType="1"/>
              </p:cNvSpPr>
              <p:nvPr/>
            </p:nvSpPr>
            <p:spPr bwMode="auto">
              <a:xfrm flipV="1">
                <a:off x="2061" y="7024"/>
                <a:ext cx="18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7"/>
              <p:cNvSpPr>
                <a:spLocks noChangeShapeType="1"/>
              </p:cNvSpPr>
              <p:nvPr/>
            </p:nvSpPr>
            <p:spPr bwMode="auto">
              <a:xfrm>
                <a:off x="2241" y="7024"/>
                <a:ext cx="3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" name="Group 18"/>
              <p:cNvGrpSpPr>
                <a:grpSpLocks/>
              </p:cNvGrpSpPr>
              <p:nvPr/>
            </p:nvGrpSpPr>
            <p:grpSpPr bwMode="auto">
              <a:xfrm>
                <a:off x="1881" y="7204"/>
                <a:ext cx="2520" cy="180"/>
                <a:chOff x="1881" y="7204"/>
                <a:chExt cx="2520" cy="180"/>
              </a:xfrm>
            </p:grpSpPr>
            <p:sp>
              <p:nvSpPr>
                <p:cNvPr id="120" name="Rectangle 19"/>
                <p:cNvSpPr>
                  <a:spLocks noChangeArrowheads="1"/>
                </p:cNvSpPr>
                <p:nvPr/>
              </p:nvSpPr>
              <p:spPr bwMode="auto">
                <a:xfrm>
                  <a:off x="2601" y="7204"/>
                  <a:ext cx="1080" cy="1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881" y="7204"/>
                  <a:ext cx="720" cy="1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Rectangle 21"/>
                <p:cNvSpPr>
                  <a:spLocks noChangeArrowheads="1"/>
                </p:cNvSpPr>
                <p:nvPr/>
              </p:nvSpPr>
              <p:spPr bwMode="auto">
                <a:xfrm>
                  <a:off x="3681" y="7204"/>
                  <a:ext cx="720" cy="1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84" y="284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1728" y="2842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V="1">
              <a:off x="1800" y="2986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1584" y="29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1800" y="313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27" descr="Zig zag"/>
            <p:cNvSpPr>
              <a:spLocks noChangeArrowheads="1"/>
            </p:cNvSpPr>
            <p:nvPr/>
          </p:nvSpPr>
          <p:spPr bwMode="auto">
            <a:xfrm>
              <a:off x="1224" y="1258"/>
              <a:ext cx="288" cy="1512"/>
            </a:xfrm>
            <a:prstGeom prst="ellipse">
              <a:avLst/>
            </a:prstGeom>
            <a:pattFill prst="zigZ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>
              <a:off x="1296" y="1330"/>
              <a:ext cx="144" cy="13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-1400" y="1474"/>
              <a:ext cx="0" cy="1224"/>
              <a:chOff x="5661" y="6664"/>
              <a:chExt cx="720" cy="3061"/>
            </a:xfrm>
          </p:grpSpPr>
          <p:sp>
            <p:nvSpPr>
              <p:cNvPr id="109" name="Line 30"/>
              <p:cNvSpPr>
                <a:spLocks noChangeShapeType="1"/>
              </p:cNvSpPr>
              <p:nvPr/>
            </p:nvSpPr>
            <p:spPr bwMode="auto">
              <a:xfrm flipV="1">
                <a:off x="6201" y="6664"/>
                <a:ext cx="1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0" name="Group 31"/>
              <p:cNvGrpSpPr>
                <a:grpSpLocks/>
              </p:cNvGrpSpPr>
              <p:nvPr/>
            </p:nvGrpSpPr>
            <p:grpSpPr bwMode="auto">
              <a:xfrm>
                <a:off x="5661" y="6664"/>
                <a:ext cx="720" cy="3061"/>
                <a:chOff x="1881" y="3604"/>
                <a:chExt cx="720" cy="3061"/>
              </a:xfrm>
            </p:grpSpPr>
            <p:sp>
              <p:nvSpPr>
                <p:cNvPr id="111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881" y="6664"/>
                  <a:ext cx="72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881" y="3784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35"/>
                <p:cNvSpPr>
                  <a:spLocks noChangeShapeType="1"/>
                </p:cNvSpPr>
                <p:nvPr/>
              </p:nvSpPr>
              <p:spPr bwMode="auto">
                <a:xfrm>
                  <a:off x="2421" y="3604"/>
                  <a:ext cx="18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1584" y="1474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V="1">
              <a:off x="1656" y="147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V="1">
              <a:off x="1872" y="169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 flipH="1">
              <a:off x="1584" y="269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 flipV="1">
              <a:off x="1656" y="1546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 flipV="1">
              <a:off x="1152" y="111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V="1">
              <a:off x="1584" y="111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1160" y="1069"/>
              <a:ext cx="432" cy="75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300" y="67"/>
                </a:cxn>
                <a:cxn ang="0">
                  <a:pos x="540" y="187"/>
                </a:cxn>
                <a:cxn ang="0">
                  <a:pos x="760" y="167"/>
                </a:cxn>
                <a:cxn ang="0">
                  <a:pos x="880" y="87"/>
                </a:cxn>
                <a:cxn ang="0">
                  <a:pos x="1080" y="127"/>
                </a:cxn>
              </a:cxnLst>
              <a:rect l="0" t="0" r="r" b="b"/>
              <a:pathLst>
                <a:path w="1080" h="188">
                  <a:moveTo>
                    <a:pt x="0" y="127"/>
                  </a:moveTo>
                  <a:cubicBezTo>
                    <a:pt x="85" y="0"/>
                    <a:pt x="131" y="50"/>
                    <a:pt x="300" y="67"/>
                  </a:cubicBezTo>
                  <a:cubicBezTo>
                    <a:pt x="388" y="96"/>
                    <a:pt x="452" y="158"/>
                    <a:pt x="540" y="187"/>
                  </a:cubicBezTo>
                  <a:cubicBezTo>
                    <a:pt x="613" y="180"/>
                    <a:pt x="689" y="188"/>
                    <a:pt x="760" y="167"/>
                  </a:cubicBezTo>
                  <a:cubicBezTo>
                    <a:pt x="806" y="153"/>
                    <a:pt x="880" y="87"/>
                    <a:pt x="880" y="87"/>
                  </a:cubicBezTo>
                  <a:cubicBezTo>
                    <a:pt x="1055" y="109"/>
                    <a:pt x="992" y="83"/>
                    <a:pt x="1080" y="1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 flipV="1">
              <a:off x="1224" y="298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440" y="298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1224" y="3224"/>
              <a:ext cx="208" cy="65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20" y="41"/>
                </a:cxn>
                <a:cxn ang="0">
                  <a:pos x="180" y="41"/>
                </a:cxn>
                <a:cxn ang="0">
                  <a:pos x="520" y="121"/>
                </a:cxn>
              </a:cxnLst>
              <a:rect l="0" t="0" r="r" b="b"/>
              <a:pathLst>
                <a:path w="520" h="162">
                  <a:moveTo>
                    <a:pt x="0" y="101"/>
                  </a:moveTo>
                  <a:cubicBezTo>
                    <a:pt x="7" y="81"/>
                    <a:pt x="5" y="56"/>
                    <a:pt x="20" y="41"/>
                  </a:cubicBezTo>
                  <a:cubicBezTo>
                    <a:pt x="61" y="0"/>
                    <a:pt x="142" y="33"/>
                    <a:pt x="180" y="41"/>
                  </a:cubicBezTo>
                  <a:cubicBezTo>
                    <a:pt x="361" y="162"/>
                    <a:pt x="252" y="121"/>
                    <a:pt x="520" y="1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3240" y="118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3240" y="11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 flipH="1">
              <a:off x="2880" y="1330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2880" y="1330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1"/>
            <p:cNvSpPr>
              <a:spLocks noChangeShapeType="1"/>
            </p:cNvSpPr>
            <p:nvPr/>
          </p:nvSpPr>
          <p:spPr bwMode="auto">
            <a:xfrm>
              <a:off x="2880" y="1546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52"/>
            <p:cNvSpPr>
              <a:spLocks noChangeShapeType="1"/>
            </p:cNvSpPr>
            <p:nvPr/>
          </p:nvSpPr>
          <p:spPr bwMode="auto">
            <a:xfrm flipV="1">
              <a:off x="2952" y="14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3"/>
            <p:cNvSpPr>
              <a:spLocks noChangeShapeType="1"/>
            </p:cNvSpPr>
            <p:nvPr/>
          </p:nvSpPr>
          <p:spPr bwMode="auto">
            <a:xfrm>
              <a:off x="2952" y="140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>
              <a:off x="3024" y="140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5"/>
            <p:cNvSpPr>
              <a:spLocks noChangeShapeType="1"/>
            </p:cNvSpPr>
            <p:nvPr/>
          </p:nvSpPr>
          <p:spPr bwMode="auto">
            <a:xfrm>
              <a:off x="3024" y="3130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6"/>
            <p:cNvSpPr>
              <a:spLocks noChangeShapeType="1"/>
            </p:cNvSpPr>
            <p:nvPr/>
          </p:nvSpPr>
          <p:spPr bwMode="auto">
            <a:xfrm>
              <a:off x="3528" y="298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7"/>
            <p:cNvSpPr>
              <a:spLocks noChangeShapeType="1"/>
            </p:cNvSpPr>
            <p:nvPr/>
          </p:nvSpPr>
          <p:spPr bwMode="auto">
            <a:xfrm>
              <a:off x="3888" y="298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8"/>
            <p:cNvSpPr>
              <a:spLocks noChangeShapeType="1"/>
            </p:cNvSpPr>
            <p:nvPr/>
          </p:nvSpPr>
          <p:spPr bwMode="auto">
            <a:xfrm flipH="1">
              <a:off x="3528" y="2986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9"/>
            <p:cNvSpPr>
              <a:spLocks noChangeShapeType="1"/>
            </p:cNvSpPr>
            <p:nvPr/>
          </p:nvSpPr>
          <p:spPr bwMode="auto">
            <a:xfrm>
              <a:off x="3888" y="3130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V="1">
              <a:off x="4392" y="140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1"/>
            <p:cNvSpPr>
              <a:spLocks noChangeShapeType="1"/>
            </p:cNvSpPr>
            <p:nvPr/>
          </p:nvSpPr>
          <p:spPr bwMode="auto">
            <a:xfrm>
              <a:off x="4392" y="140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2"/>
            <p:cNvSpPr>
              <a:spLocks noChangeShapeType="1"/>
            </p:cNvSpPr>
            <p:nvPr/>
          </p:nvSpPr>
          <p:spPr bwMode="auto">
            <a:xfrm>
              <a:off x="4464" y="140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3"/>
            <p:cNvSpPr>
              <a:spLocks noChangeShapeType="1"/>
            </p:cNvSpPr>
            <p:nvPr/>
          </p:nvSpPr>
          <p:spPr bwMode="auto">
            <a:xfrm>
              <a:off x="4464" y="1546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4"/>
            <p:cNvSpPr>
              <a:spLocks noChangeShapeType="1"/>
            </p:cNvSpPr>
            <p:nvPr/>
          </p:nvSpPr>
          <p:spPr bwMode="auto">
            <a:xfrm flipV="1">
              <a:off x="4536" y="1330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5"/>
            <p:cNvSpPr>
              <a:spLocks noChangeShapeType="1"/>
            </p:cNvSpPr>
            <p:nvPr/>
          </p:nvSpPr>
          <p:spPr bwMode="auto">
            <a:xfrm flipH="1">
              <a:off x="4176" y="1330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6"/>
            <p:cNvSpPr>
              <a:spLocks noChangeShapeType="1"/>
            </p:cNvSpPr>
            <p:nvPr/>
          </p:nvSpPr>
          <p:spPr bwMode="auto">
            <a:xfrm flipV="1">
              <a:off x="4176" y="11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7"/>
            <p:cNvSpPr>
              <a:spLocks noChangeShapeType="1"/>
            </p:cNvSpPr>
            <p:nvPr/>
          </p:nvSpPr>
          <p:spPr bwMode="auto">
            <a:xfrm flipH="1">
              <a:off x="3888" y="118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AutoShape 68"/>
            <p:cNvSpPr>
              <a:spLocks noChangeArrowheads="1"/>
            </p:cNvSpPr>
            <p:nvPr/>
          </p:nvSpPr>
          <p:spPr bwMode="auto">
            <a:xfrm>
              <a:off x="3312" y="2914"/>
              <a:ext cx="765" cy="7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69"/>
            <p:cNvSpPr>
              <a:spLocks noChangeArrowheads="1"/>
            </p:cNvSpPr>
            <p:nvPr/>
          </p:nvSpPr>
          <p:spPr bwMode="auto">
            <a:xfrm>
              <a:off x="3312" y="2842"/>
              <a:ext cx="792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0"/>
            <p:cNvSpPr>
              <a:spLocks noChangeArrowheads="1"/>
            </p:cNvSpPr>
            <p:nvPr/>
          </p:nvSpPr>
          <p:spPr bwMode="auto">
            <a:xfrm>
              <a:off x="3384" y="2770"/>
              <a:ext cx="648" cy="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71"/>
            <p:cNvSpPr txBox="1">
              <a:spLocks noChangeArrowheads="1"/>
            </p:cNvSpPr>
            <p:nvPr/>
          </p:nvSpPr>
          <p:spPr bwMode="auto">
            <a:xfrm>
              <a:off x="936" y="3418"/>
              <a:ext cx="936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i="0" dirty="0"/>
                <a:t>Extruded </a:t>
              </a:r>
              <a:r>
                <a:rPr lang="en-US" sz="1400" i="0" dirty="0" err="1"/>
                <a:t>Parison</a:t>
              </a:r>
              <a:r>
                <a:rPr lang="en-US" sz="1400" i="0" dirty="0"/>
                <a:t>-</a:t>
              </a:r>
            </a:p>
            <a:p>
              <a:pPr eaLnBrk="0" hangingPunct="0"/>
              <a:r>
                <a:rPr lang="en-US" sz="1400" i="0" dirty="0"/>
                <a:t>Mold Open</a:t>
              </a:r>
            </a:p>
          </p:txBody>
        </p:sp>
        <p:sp>
          <p:nvSpPr>
            <p:cNvPr id="55" name="Text Box 72"/>
            <p:cNvSpPr txBox="1">
              <a:spLocks noChangeArrowheads="1"/>
            </p:cNvSpPr>
            <p:nvPr/>
          </p:nvSpPr>
          <p:spPr bwMode="auto">
            <a:xfrm>
              <a:off x="3216" y="3424"/>
              <a:ext cx="1200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i="0" dirty="0"/>
                <a:t>Mold Closed and Bottle Blown</a:t>
              </a:r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 flipV="1">
              <a:off x="3672" y="262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4"/>
            <p:cNvSpPr>
              <a:spLocks noChangeShapeType="1"/>
            </p:cNvSpPr>
            <p:nvPr/>
          </p:nvSpPr>
          <p:spPr bwMode="auto">
            <a:xfrm flipV="1">
              <a:off x="3744" y="262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5"/>
            <p:cNvSpPr>
              <a:spLocks noChangeShapeType="1"/>
            </p:cNvSpPr>
            <p:nvPr/>
          </p:nvSpPr>
          <p:spPr bwMode="auto">
            <a:xfrm>
              <a:off x="5184" y="1618"/>
              <a:ext cx="0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6"/>
            <p:cNvSpPr>
              <a:spLocks noChangeShapeType="1"/>
            </p:cNvSpPr>
            <p:nvPr/>
          </p:nvSpPr>
          <p:spPr bwMode="auto">
            <a:xfrm>
              <a:off x="5184" y="2698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7"/>
            <p:cNvSpPr>
              <a:spLocks noChangeShapeType="1"/>
            </p:cNvSpPr>
            <p:nvPr/>
          </p:nvSpPr>
          <p:spPr bwMode="auto">
            <a:xfrm flipV="1">
              <a:off x="5544" y="1618"/>
              <a:ext cx="0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78"/>
            <p:cNvSpPr>
              <a:spLocks noChangeShapeType="1"/>
            </p:cNvSpPr>
            <p:nvPr/>
          </p:nvSpPr>
          <p:spPr bwMode="auto">
            <a:xfrm flipH="1" flipV="1">
              <a:off x="5472" y="1474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79"/>
            <p:cNvSpPr>
              <a:spLocks noChangeShapeType="1"/>
            </p:cNvSpPr>
            <p:nvPr/>
          </p:nvSpPr>
          <p:spPr bwMode="auto">
            <a:xfrm flipV="1">
              <a:off x="5472" y="133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80"/>
            <p:cNvSpPr>
              <a:spLocks noChangeShapeType="1"/>
            </p:cNvSpPr>
            <p:nvPr/>
          </p:nvSpPr>
          <p:spPr bwMode="auto">
            <a:xfrm flipV="1">
              <a:off x="5184" y="1474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81"/>
            <p:cNvSpPr>
              <a:spLocks noChangeShapeType="1"/>
            </p:cNvSpPr>
            <p:nvPr/>
          </p:nvSpPr>
          <p:spPr bwMode="auto">
            <a:xfrm flipV="1">
              <a:off x="5256" y="133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82"/>
            <p:cNvSpPr>
              <a:spLocks noChangeShapeType="1"/>
            </p:cNvSpPr>
            <p:nvPr/>
          </p:nvSpPr>
          <p:spPr bwMode="auto">
            <a:xfrm>
              <a:off x="5256" y="1330"/>
              <a:ext cx="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3"/>
            <p:cNvSpPr>
              <a:spLocks noChangeShapeType="1"/>
            </p:cNvSpPr>
            <p:nvPr/>
          </p:nvSpPr>
          <p:spPr bwMode="auto">
            <a:xfrm>
              <a:off x="3600" y="1186"/>
              <a:ext cx="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84"/>
            <p:cNvSpPr>
              <a:spLocks noChangeShapeType="1"/>
            </p:cNvSpPr>
            <p:nvPr/>
          </p:nvSpPr>
          <p:spPr bwMode="auto">
            <a:xfrm>
              <a:off x="2736" y="1114"/>
              <a:ext cx="10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85"/>
            <p:cNvSpPr>
              <a:spLocks noChangeShapeType="1"/>
            </p:cNvSpPr>
            <p:nvPr/>
          </p:nvSpPr>
          <p:spPr bwMode="auto">
            <a:xfrm flipH="1">
              <a:off x="1512" y="1114"/>
              <a:ext cx="864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6"/>
            <p:cNvSpPr>
              <a:spLocks/>
            </p:cNvSpPr>
            <p:nvPr/>
          </p:nvSpPr>
          <p:spPr bwMode="auto">
            <a:xfrm>
              <a:off x="3528" y="3224"/>
              <a:ext cx="360" cy="94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420" y="141"/>
                </a:cxn>
                <a:cxn ang="0">
                  <a:pos x="480" y="181"/>
                </a:cxn>
                <a:cxn ang="0">
                  <a:pos x="540" y="221"/>
                </a:cxn>
                <a:cxn ang="0">
                  <a:pos x="900" y="121"/>
                </a:cxn>
              </a:cxnLst>
              <a:rect l="0" t="0" r="r" b="b"/>
              <a:pathLst>
                <a:path w="900" h="235">
                  <a:moveTo>
                    <a:pt x="0" y="61"/>
                  </a:moveTo>
                  <a:cubicBezTo>
                    <a:pt x="184" y="0"/>
                    <a:pt x="276" y="45"/>
                    <a:pt x="420" y="141"/>
                  </a:cubicBezTo>
                  <a:cubicBezTo>
                    <a:pt x="440" y="154"/>
                    <a:pt x="460" y="168"/>
                    <a:pt x="480" y="181"/>
                  </a:cubicBezTo>
                  <a:cubicBezTo>
                    <a:pt x="500" y="194"/>
                    <a:pt x="540" y="221"/>
                    <a:pt x="540" y="221"/>
                  </a:cubicBezTo>
                  <a:cubicBezTo>
                    <a:pt x="637" y="212"/>
                    <a:pt x="843" y="235"/>
                    <a:pt x="900" y="1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87"/>
            <p:cNvSpPr>
              <a:spLocks noChangeShapeType="1"/>
            </p:cNvSpPr>
            <p:nvPr/>
          </p:nvSpPr>
          <p:spPr bwMode="auto">
            <a:xfrm>
              <a:off x="1152" y="284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88"/>
            <p:cNvSpPr>
              <a:spLocks noChangeShapeType="1"/>
            </p:cNvSpPr>
            <p:nvPr/>
          </p:nvSpPr>
          <p:spPr bwMode="auto">
            <a:xfrm>
              <a:off x="1584" y="2842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89"/>
            <p:cNvSpPr>
              <a:spLocks noChangeShapeType="1"/>
            </p:cNvSpPr>
            <p:nvPr/>
          </p:nvSpPr>
          <p:spPr bwMode="auto">
            <a:xfrm flipV="1">
              <a:off x="1584" y="125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90"/>
            <p:cNvGrpSpPr>
              <a:grpSpLocks/>
            </p:cNvGrpSpPr>
            <p:nvPr/>
          </p:nvGrpSpPr>
          <p:grpSpPr bwMode="auto">
            <a:xfrm>
              <a:off x="112" y="1258"/>
              <a:ext cx="0" cy="1407783"/>
              <a:chOff x="-756592" y="3064"/>
              <a:chExt cx="1296144" cy="3520210"/>
            </a:xfrm>
          </p:grpSpPr>
          <p:sp>
            <p:nvSpPr>
              <p:cNvPr id="96" name="Line 91"/>
              <p:cNvSpPr>
                <a:spLocks noChangeShapeType="1"/>
              </p:cNvSpPr>
              <p:nvPr/>
            </p:nvSpPr>
            <p:spPr bwMode="auto">
              <a:xfrm>
                <a:off x="2601" y="7023"/>
                <a:ext cx="1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" name="Group 92"/>
              <p:cNvGrpSpPr>
                <a:grpSpLocks/>
              </p:cNvGrpSpPr>
              <p:nvPr/>
            </p:nvGrpSpPr>
            <p:grpSpPr bwMode="auto">
              <a:xfrm>
                <a:off x="-756592" y="3245"/>
                <a:ext cx="757933" cy="3520029"/>
                <a:chOff x="-756592" y="3244"/>
                <a:chExt cx="757933" cy="3520811"/>
              </a:xfrm>
            </p:grpSpPr>
            <p:sp>
              <p:nvSpPr>
                <p:cNvPr id="104" name="Line 93"/>
                <p:cNvSpPr>
                  <a:spLocks noChangeShapeType="1"/>
                </p:cNvSpPr>
                <p:nvPr/>
              </p:nvSpPr>
              <p:spPr bwMode="auto">
                <a:xfrm>
                  <a:off x="-756592" y="3519735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161" y="3424"/>
                  <a:ext cx="18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95"/>
                <p:cNvSpPr>
                  <a:spLocks noChangeShapeType="1"/>
                </p:cNvSpPr>
                <p:nvPr/>
              </p:nvSpPr>
              <p:spPr bwMode="auto">
                <a:xfrm>
                  <a:off x="1161" y="3424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981" y="3784"/>
                  <a:ext cx="18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981" y="3244"/>
                  <a:ext cx="1" cy="5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98"/>
              <p:cNvGrpSpPr>
                <a:grpSpLocks/>
              </p:cNvGrpSpPr>
              <p:nvPr/>
            </p:nvGrpSpPr>
            <p:grpSpPr bwMode="auto">
              <a:xfrm>
                <a:off x="981" y="3065"/>
                <a:ext cx="1260" cy="181"/>
                <a:chOff x="981" y="3064"/>
                <a:chExt cx="1260" cy="181"/>
              </a:xfrm>
            </p:grpSpPr>
            <p:sp>
              <p:nvSpPr>
                <p:cNvPr id="102" name="Line 99"/>
                <p:cNvSpPr>
                  <a:spLocks noChangeShapeType="1"/>
                </p:cNvSpPr>
                <p:nvPr/>
              </p:nvSpPr>
              <p:spPr bwMode="auto">
                <a:xfrm>
                  <a:off x="981" y="3244"/>
                  <a:ext cx="108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061" y="3064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" name="Line 101"/>
              <p:cNvSpPr>
                <a:spLocks noChangeShapeType="1"/>
              </p:cNvSpPr>
              <p:nvPr/>
            </p:nvSpPr>
            <p:spPr bwMode="auto">
              <a:xfrm>
                <a:off x="1341" y="7744"/>
                <a:ext cx="14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2"/>
              <p:cNvSpPr>
                <a:spLocks noChangeShapeType="1"/>
              </p:cNvSpPr>
              <p:nvPr/>
            </p:nvSpPr>
            <p:spPr bwMode="auto">
              <a:xfrm flipV="1">
                <a:off x="539552" y="3414262"/>
                <a:ext cx="0" cy="39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03"/>
              <p:cNvSpPr>
                <a:spLocks noChangeShapeType="1"/>
              </p:cNvSpPr>
              <p:nvPr/>
            </p:nvSpPr>
            <p:spPr bwMode="auto">
              <a:xfrm>
                <a:off x="2241" y="3064"/>
                <a:ext cx="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Line 104"/>
            <p:cNvSpPr>
              <a:spLocks noChangeShapeType="1"/>
            </p:cNvSpPr>
            <p:nvPr/>
          </p:nvSpPr>
          <p:spPr bwMode="auto">
            <a:xfrm>
              <a:off x="1152" y="125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05"/>
            <p:cNvSpPr>
              <a:spLocks noChangeShapeType="1"/>
            </p:cNvSpPr>
            <p:nvPr/>
          </p:nvSpPr>
          <p:spPr bwMode="auto">
            <a:xfrm>
              <a:off x="1584" y="125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06"/>
            <p:cNvSpPr>
              <a:spLocks noChangeShapeType="1"/>
            </p:cNvSpPr>
            <p:nvPr/>
          </p:nvSpPr>
          <p:spPr bwMode="auto">
            <a:xfrm flipH="1">
              <a:off x="5184" y="1330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07"/>
            <p:cNvSpPr>
              <a:spLocks noChangeShapeType="1"/>
            </p:cNvSpPr>
            <p:nvPr/>
          </p:nvSpPr>
          <p:spPr bwMode="auto">
            <a:xfrm>
              <a:off x="5472" y="1330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08"/>
            <p:cNvSpPr>
              <a:spLocks noChangeShapeType="1"/>
            </p:cNvSpPr>
            <p:nvPr/>
          </p:nvSpPr>
          <p:spPr bwMode="auto">
            <a:xfrm flipV="1">
              <a:off x="5544" y="1258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09"/>
            <p:cNvSpPr>
              <a:spLocks noChangeShapeType="1"/>
            </p:cNvSpPr>
            <p:nvPr/>
          </p:nvSpPr>
          <p:spPr bwMode="auto">
            <a:xfrm flipV="1">
              <a:off x="5184" y="1258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10"/>
            <p:cNvSpPr>
              <a:spLocks noChangeShapeType="1"/>
            </p:cNvSpPr>
            <p:nvPr/>
          </p:nvSpPr>
          <p:spPr bwMode="auto">
            <a:xfrm>
              <a:off x="5184" y="1258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11"/>
            <p:cNvSpPr>
              <a:spLocks noChangeShapeType="1"/>
            </p:cNvSpPr>
            <p:nvPr/>
          </p:nvSpPr>
          <p:spPr bwMode="auto">
            <a:xfrm>
              <a:off x="5328" y="269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2"/>
            <p:cNvSpPr>
              <a:spLocks noChangeShapeType="1"/>
            </p:cNvSpPr>
            <p:nvPr/>
          </p:nvSpPr>
          <p:spPr bwMode="auto">
            <a:xfrm>
              <a:off x="5400" y="269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13"/>
            <p:cNvSpPr>
              <a:spLocks noChangeShapeType="1"/>
            </p:cNvSpPr>
            <p:nvPr/>
          </p:nvSpPr>
          <p:spPr bwMode="auto">
            <a:xfrm flipH="1">
              <a:off x="5328" y="284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114"/>
            <p:cNvSpPr txBox="1">
              <a:spLocks noChangeArrowheads="1"/>
            </p:cNvSpPr>
            <p:nvPr/>
          </p:nvSpPr>
          <p:spPr bwMode="auto">
            <a:xfrm>
              <a:off x="4656" y="3418"/>
              <a:ext cx="1104" cy="6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i="0" dirty="0"/>
                <a:t>Finished Bottle Removed from Mold</a:t>
              </a:r>
            </a:p>
          </p:txBody>
        </p:sp>
        <p:sp>
          <p:nvSpPr>
            <p:cNvPr id="85" name="Rectangle 115"/>
            <p:cNvSpPr>
              <a:spLocks noChangeArrowheads="1"/>
            </p:cNvSpPr>
            <p:nvPr/>
          </p:nvSpPr>
          <p:spPr bwMode="auto">
            <a:xfrm>
              <a:off x="5184" y="1402"/>
              <a:ext cx="360" cy="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6"/>
            <p:cNvSpPr>
              <a:spLocks noChangeShapeType="1"/>
            </p:cNvSpPr>
            <p:nvPr/>
          </p:nvSpPr>
          <p:spPr bwMode="auto">
            <a:xfrm flipH="1">
              <a:off x="5256" y="133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17"/>
            <p:cNvSpPr>
              <a:spLocks noChangeShapeType="1"/>
            </p:cNvSpPr>
            <p:nvPr/>
          </p:nvSpPr>
          <p:spPr bwMode="auto">
            <a:xfrm flipH="1">
              <a:off x="5328" y="133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8"/>
            <p:cNvSpPr>
              <a:spLocks noChangeShapeType="1"/>
            </p:cNvSpPr>
            <p:nvPr/>
          </p:nvSpPr>
          <p:spPr bwMode="auto">
            <a:xfrm flipH="1">
              <a:off x="5400" y="133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19"/>
            <p:cNvSpPr>
              <a:spLocks/>
            </p:cNvSpPr>
            <p:nvPr/>
          </p:nvSpPr>
          <p:spPr bwMode="auto">
            <a:xfrm>
              <a:off x="3528" y="3248"/>
              <a:ext cx="162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60"/>
                </a:cxn>
                <a:cxn ang="0">
                  <a:pos x="100" y="120"/>
                </a:cxn>
                <a:cxn ang="0">
                  <a:pos x="160" y="140"/>
                </a:cxn>
                <a:cxn ang="0">
                  <a:pos x="340" y="120"/>
                </a:cxn>
                <a:cxn ang="0">
                  <a:pos x="400" y="80"/>
                </a:cxn>
              </a:cxnLst>
              <a:rect l="0" t="0" r="r" b="b"/>
              <a:pathLst>
                <a:path w="406" h="140">
                  <a:moveTo>
                    <a:pt x="0" y="0"/>
                  </a:moveTo>
                  <a:cubicBezTo>
                    <a:pt x="20" y="20"/>
                    <a:pt x="42" y="38"/>
                    <a:pt x="60" y="60"/>
                  </a:cubicBezTo>
                  <a:cubicBezTo>
                    <a:pt x="75" y="78"/>
                    <a:pt x="81" y="105"/>
                    <a:pt x="100" y="120"/>
                  </a:cubicBezTo>
                  <a:cubicBezTo>
                    <a:pt x="116" y="133"/>
                    <a:pt x="140" y="133"/>
                    <a:pt x="160" y="140"/>
                  </a:cubicBezTo>
                  <a:cubicBezTo>
                    <a:pt x="220" y="133"/>
                    <a:pt x="280" y="130"/>
                    <a:pt x="340" y="120"/>
                  </a:cubicBezTo>
                  <a:cubicBezTo>
                    <a:pt x="406" y="109"/>
                    <a:pt x="400" y="118"/>
                    <a:pt x="400" y="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20"/>
            <p:cNvSpPr>
              <a:spLocks/>
            </p:cNvSpPr>
            <p:nvPr/>
          </p:nvSpPr>
          <p:spPr bwMode="auto">
            <a:xfrm>
              <a:off x="1224" y="3248"/>
              <a:ext cx="8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20"/>
                </a:cxn>
              </a:cxnLst>
              <a:rect l="0" t="0" r="r" b="b"/>
              <a:pathLst>
                <a:path w="220" h="73">
                  <a:moveTo>
                    <a:pt x="0" y="0"/>
                  </a:moveTo>
                  <a:cubicBezTo>
                    <a:pt x="98" y="66"/>
                    <a:pt x="114" y="73"/>
                    <a:pt x="220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121"/>
            <p:cNvSpPr>
              <a:spLocks noChangeArrowheads="1"/>
            </p:cNvSpPr>
            <p:nvPr/>
          </p:nvSpPr>
          <p:spPr bwMode="auto">
            <a:xfrm>
              <a:off x="1328" y="1280"/>
              <a:ext cx="80" cy="2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22"/>
            <p:cNvSpPr>
              <a:spLocks noChangeShapeType="1"/>
            </p:cNvSpPr>
            <p:nvPr/>
          </p:nvSpPr>
          <p:spPr bwMode="auto">
            <a:xfrm flipV="1">
              <a:off x="1320" y="1272"/>
              <a:ext cx="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23"/>
            <p:cNvSpPr>
              <a:spLocks noChangeShapeType="1"/>
            </p:cNvSpPr>
            <p:nvPr/>
          </p:nvSpPr>
          <p:spPr bwMode="auto">
            <a:xfrm flipH="1" flipV="1">
              <a:off x="1392" y="1264"/>
              <a:ext cx="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4" descr="Zig zag"/>
            <p:cNvSpPr>
              <a:spLocks/>
            </p:cNvSpPr>
            <p:nvPr/>
          </p:nvSpPr>
          <p:spPr bwMode="auto">
            <a:xfrm>
              <a:off x="3464" y="1184"/>
              <a:ext cx="504" cy="1448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80" y="360"/>
                </a:cxn>
                <a:cxn ang="0">
                  <a:pos x="0" y="720"/>
                </a:cxn>
                <a:cxn ang="0">
                  <a:pos x="0" y="3600"/>
                </a:cxn>
                <a:cxn ang="0">
                  <a:pos x="1260" y="3620"/>
                </a:cxn>
                <a:cxn ang="0">
                  <a:pos x="1260" y="760"/>
                </a:cxn>
                <a:cxn ang="0">
                  <a:pos x="1080" y="380"/>
                </a:cxn>
                <a:cxn ang="0">
                  <a:pos x="1060" y="0"/>
                </a:cxn>
                <a:cxn ang="0">
                  <a:pos x="920" y="20"/>
                </a:cxn>
                <a:cxn ang="0">
                  <a:pos x="900" y="360"/>
                </a:cxn>
                <a:cxn ang="0">
                  <a:pos x="1060" y="720"/>
                </a:cxn>
                <a:cxn ang="0">
                  <a:pos x="1080" y="3420"/>
                </a:cxn>
                <a:cxn ang="0">
                  <a:pos x="180" y="3420"/>
                </a:cxn>
                <a:cxn ang="0">
                  <a:pos x="180" y="700"/>
                </a:cxn>
                <a:cxn ang="0">
                  <a:pos x="360" y="380"/>
                </a:cxn>
                <a:cxn ang="0">
                  <a:pos x="360" y="0"/>
                </a:cxn>
                <a:cxn ang="0">
                  <a:pos x="180" y="0"/>
                </a:cxn>
              </a:cxnLst>
              <a:rect l="0" t="0" r="r" b="b"/>
              <a:pathLst>
                <a:path w="1260" h="3620">
                  <a:moveTo>
                    <a:pt x="180" y="0"/>
                  </a:moveTo>
                  <a:lnTo>
                    <a:pt x="180" y="360"/>
                  </a:lnTo>
                  <a:lnTo>
                    <a:pt x="0" y="720"/>
                  </a:lnTo>
                  <a:lnTo>
                    <a:pt x="0" y="3600"/>
                  </a:lnTo>
                  <a:lnTo>
                    <a:pt x="1260" y="3620"/>
                  </a:lnTo>
                  <a:lnTo>
                    <a:pt x="1260" y="760"/>
                  </a:lnTo>
                  <a:lnTo>
                    <a:pt x="1080" y="380"/>
                  </a:lnTo>
                  <a:lnTo>
                    <a:pt x="1060" y="0"/>
                  </a:lnTo>
                  <a:lnTo>
                    <a:pt x="920" y="20"/>
                  </a:lnTo>
                  <a:lnTo>
                    <a:pt x="900" y="360"/>
                  </a:lnTo>
                  <a:lnTo>
                    <a:pt x="1060" y="720"/>
                  </a:lnTo>
                  <a:lnTo>
                    <a:pt x="1080" y="3420"/>
                  </a:lnTo>
                  <a:lnTo>
                    <a:pt x="180" y="3420"/>
                  </a:lnTo>
                  <a:lnTo>
                    <a:pt x="180" y="700"/>
                  </a:lnTo>
                  <a:lnTo>
                    <a:pt x="360" y="380"/>
                  </a:lnTo>
                  <a:lnTo>
                    <a:pt x="360" y="0"/>
                  </a:lnTo>
                  <a:lnTo>
                    <a:pt x="180" y="0"/>
                  </a:lnTo>
                  <a:close/>
                </a:path>
              </a:pathLst>
            </a:custGeom>
            <a:pattFill prst="zigZ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125"/>
            <p:cNvSpPr txBox="1">
              <a:spLocks noChangeArrowheads="1"/>
            </p:cNvSpPr>
            <p:nvPr/>
          </p:nvSpPr>
          <p:spPr bwMode="auto">
            <a:xfrm>
              <a:off x="2296" y="912"/>
              <a:ext cx="576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i="0"/>
                <a:t>Pl</a:t>
              </a:r>
              <a:r>
                <a:rPr lang="en-US" sz="1600" i="0"/>
                <a:t>astic</a:t>
              </a:r>
              <a:endParaRPr lang="en-US" sz="120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/>
              <a:t>Plastic Materials and Pocesses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5DB1DDAF-2AB7-4AC2-B1C0-8385157F1311}" type="slidenum">
              <a:rPr lang="en-US"/>
              <a:pPr/>
              <a:t>39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57148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Compression Molding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4305300" y="3468688"/>
            <a:ext cx="709613" cy="298450"/>
          </a:xfrm>
          <a:custGeom>
            <a:avLst/>
            <a:gdLst/>
            <a:ahLst/>
            <a:cxnLst>
              <a:cxn ang="0">
                <a:pos x="6" y="38"/>
              </a:cxn>
              <a:cxn ang="0">
                <a:pos x="33" y="11"/>
              </a:cxn>
              <a:cxn ang="0">
                <a:pos x="69" y="29"/>
              </a:cxn>
              <a:cxn ang="0">
                <a:pos x="213" y="20"/>
              </a:cxn>
              <a:cxn ang="0">
                <a:pos x="447" y="92"/>
              </a:cxn>
              <a:cxn ang="0">
                <a:pos x="357" y="182"/>
              </a:cxn>
              <a:cxn ang="0">
                <a:pos x="168" y="173"/>
              </a:cxn>
              <a:cxn ang="0">
                <a:pos x="51" y="155"/>
              </a:cxn>
              <a:cxn ang="0">
                <a:pos x="33" y="65"/>
              </a:cxn>
              <a:cxn ang="0">
                <a:pos x="6" y="38"/>
              </a:cxn>
            </a:cxnLst>
            <a:rect l="0" t="0" r="r" b="b"/>
            <a:pathLst>
              <a:path w="447" h="188">
                <a:moveTo>
                  <a:pt x="6" y="38"/>
                </a:moveTo>
                <a:cubicBezTo>
                  <a:pt x="15" y="29"/>
                  <a:pt x="20" y="13"/>
                  <a:pt x="33" y="11"/>
                </a:cubicBezTo>
                <a:cubicBezTo>
                  <a:pt x="46" y="9"/>
                  <a:pt x="56" y="28"/>
                  <a:pt x="69" y="29"/>
                </a:cubicBezTo>
                <a:cubicBezTo>
                  <a:pt x="117" y="31"/>
                  <a:pt x="165" y="23"/>
                  <a:pt x="213" y="20"/>
                </a:cubicBezTo>
                <a:cubicBezTo>
                  <a:pt x="340" y="37"/>
                  <a:pt x="355" y="26"/>
                  <a:pt x="447" y="92"/>
                </a:cubicBezTo>
                <a:cubicBezTo>
                  <a:pt x="408" y="105"/>
                  <a:pt x="380" y="147"/>
                  <a:pt x="357" y="182"/>
                </a:cubicBezTo>
                <a:cubicBezTo>
                  <a:pt x="292" y="171"/>
                  <a:pt x="233" y="184"/>
                  <a:pt x="168" y="173"/>
                </a:cubicBezTo>
                <a:cubicBezTo>
                  <a:pt x="124" y="188"/>
                  <a:pt x="89" y="180"/>
                  <a:pt x="51" y="155"/>
                </a:cubicBezTo>
                <a:cubicBezTo>
                  <a:pt x="41" y="126"/>
                  <a:pt x="47" y="92"/>
                  <a:pt x="33" y="65"/>
                </a:cubicBezTo>
                <a:cubicBezTo>
                  <a:pt x="0" y="0"/>
                  <a:pt x="6" y="100"/>
                  <a:pt x="6" y="3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14348" y="1500174"/>
            <a:ext cx="7358114" cy="4829180"/>
            <a:chOff x="162" y="750"/>
            <a:chExt cx="4782" cy="2946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912" y="750"/>
              <a:ext cx="4032" cy="2946"/>
              <a:chOff x="1440" y="1620"/>
              <a:chExt cx="9360" cy="6840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2520" y="1620"/>
                <a:ext cx="8280" cy="6840"/>
                <a:chOff x="3240" y="1620"/>
                <a:chExt cx="8280" cy="6840"/>
              </a:xfrm>
            </p:grpSpPr>
            <p:grpSp>
              <p:nvGrpSpPr>
                <p:cNvPr id="20" name="Group 7"/>
                <p:cNvGrpSpPr>
                  <a:grpSpLocks/>
                </p:cNvGrpSpPr>
                <p:nvPr/>
              </p:nvGrpSpPr>
              <p:grpSpPr bwMode="auto">
                <a:xfrm>
                  <a:off x="3240" y="1620"/>
                  <a:ext cx="7200" cy="6840"/>
                  <a:chOff x="3600" y="1800"/>
                  <a:chExt cx="7200" cy="6840"/>
                </a:xfrm>
              </p:grpSpPr>
              <p:sp>
                <p:nvSpPr>
                  <p:cNvPr id="35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0" y="4320"/>
                    <a:ext cx="36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600" y="1800"/>
                    <a:ext cx="7200" cy="6840"/>
                    <a:chOff x="3600" y="1800"/>
                    <a:chExt cx="7200" cy="6840"/>
                  </a:xfrm>
                </p:grpSpPr>
                <p:grpSp>
                  <p:nvGrpSpPr>
                    <p:cNvPr id="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0" y="1800"/>
                      <a:ext cx="7200" cy="6840"/>
                      <a:chOff x="3600" y="1800"/>
                      <a:chExt cx="7200" cy="6840"/>
                    </a:xfrm>
                  </p:grpSpPr>
                  <p:grpSp>
                    <p:nvGrpSpPr>
                      <p:cNvPr id="62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1800"/>
                        <a:ext cx="7200" cy="6840"/>
                        <a:chOff x="3240" y="1800"/>
                        <a:chExt cx="7200" cy="6840"/>
                      </a:xfrm>
                    </p:grpSpPr>
                    <p:grpSp>
                      <p:nvGrpSpPr>
                        <p:cNvPr id="79" name="Group 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0" y="1800"/>
                          <a:ext cx="7200" cy="6840"/>
                          <a:chOff x="3780" y="1800"/>
                          <a:chExt cx="7200" cy="6840"/>
                        </a:xfrm>
                      </p:grpSpPr>
                      <p:grpSp>
                        <p:nvGrpSpPr>
                          <p:cNvPr id="83" name="Group 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80" y="1800"/>
                            <a:ext cx="7200" cy="6840"/>
                            <a:chOff x="3060" y="1800"/>
                            <a:chExt cx="7200" cy="6840"/>
                          </a:xfrm>
                        </p:grpSpPr>
                        <p:grpSp>
                          <p:nvGrpSpPr>
                            <p:cNvPr id="86" name="Group 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60" y="1800"/>
                              <a:ext cx="7200" cy="6840"/>
                              <a:chOff x="3060" y="1800"/>
                              <a:chExt cx="7200" cy="6840"/>
                            </a:xfrm>
                          </p:grpSpPr>
                          <p:grpSp>
                            <p:nvGrpSpPr>
                              <p:cNvPr id="97" name="Group 1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060" y="2160"/>
                                <a:ext cx="7200" cy="6480"/>
                                <a:chOff x="2880" y="1620"/>
                                <a:chExt cx="7200" cy="6480"/>
                              </a:xfrm>
                            </p:grpSpPr>
                            <p:sp>
                              <p:nvSpPr>
                                <p:cNvPr id="104" name="Rectangle 1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80" y="7380"/>
                                  <a:ext cx="7200" cy="720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05" name="Group 1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80" y="1620"/>
                                  <a:ext cx="7200" cy="5760"/>
                                  <a:chOff x="2880" y="1620"/>
                                  <a:chExt cx="7200" cy="5760"/>
                                </a:xfrm>
                              </p:grpSpPr>
                              <p:sp>
                                <p:nvSpPr>
                                  <p:cNvPr id="106" name="Rectangle 1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680" y="4500"/>
                                    <a:ext cx="3600" cy="9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07" name="Rectangle 1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20" y="5400"/>
                                    <a:ext cx="4320" cy="36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08" name="Rectangle 2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760" y="5760"/>
                                    <a:ext cx="1440" cy="162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09" name="Group 21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5760" y="4500"/>
                                    <a:ext cx="1440" cy="540"/>
                                    <a:chOff x="5760" y="4500"/>
                                    <a:chExt cx="1440" cy="540"/>
                                  </a:xfrm>
                                </p:grpSpPr>
                                <p:sp>
                                  <p:nvSpPr>
                                    <p:cNvPr id="130" name="Line 2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120" y="5040"/>
                                      <a:ext cx="54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131" name="Group 2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5760" y="4500"/>
                                      <a:ext cx="1440" cy="540"/>
                                      <a:chOff x="5760" y="4500"/>
                                      <a:chExt cx="1440" cy="540"/>
                                    </a:xfrm>
                                  </p:grpSpPr>
                                  <p:sp>
                                    <p:nvSpPr>
                                      <p:cNvPr id="132" name="Line 24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760" y="4500"/>
                                        <a:ext cx="0" cy="18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3" name="Line 25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760" y="4680"/>
                                        <a:ext cx="1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4" name="Line 26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940" y="4680"/>
                                        <a:ext cx="180" cy="36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5" name="Line 27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660" y="5040"/>
                                        <a:ext cx="1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6" name="Line 28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7200" y="4500"/>
                                        <a:ext cx="0" cy="18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7" name="Line 29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>
                                        <a:off x="7020" y="4680"/>
                                        <a:ext cx="1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38" name="Line 30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>
                                        <a:off x="6840" y="4680"/>
                                        <a:ext cx="180" cy="36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110" name="Group 31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5760" y="3600"/>
                                    <a:ext cx="1440" cy="540"/>
                                    <a:chOff x="5940" y="3240"/>
                                    <a:chExt cx="1440" cy="540"/>
                                  </a:xfrm>
                                </p:grpSpPr>
                                <p:grpSp>
                                  <p:nvGrpSpPr>
                                    <p:cNvPr id="121" name="Group 3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5940" y="3240"/>
                                      <a:ext cx="1440" cy="540"/>
                                      <a:chOff x="5760" y="4500"/>
                                      <a:chExt cx="1440" cy="540"/>
                                    </a:xfrm>
                                  </p:grpSpPr>
                                  <p:sp>
                                    <p:nvSpPr>
                                      <p:cNvPr id="123" name="Line 33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760" y="4500"/>
                                        <a:ext cx="0" cy="18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4" name="Line 34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760" y="4680"/>
                                        <a:ext cx="1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5" name="Line 35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940" y="4680"/>
                                        <a:ext cx="180" cy="36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6" name="Line 36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660" y="5040"/>
                                        <a:ext cx="1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7" name="Line 37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7200" y="4500"/>
                                        <a:ext cx="0" cy="18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8" name="Line 38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>
                                        <a:off x="7020" y="4680"/>
                                        <a:ext cx="180" cy="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9" name="Line 39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>
                                        <a:off x="6840" y="4680"/>
                                        <a:ext cx="180" cy="360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2" name="Line 40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300" y="3780"/>
                                      <a:ext cx="54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11" name="Line 4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4680" y="2700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2" name="Line 4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8280" y="2700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3" name="Line 4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7200" y="3600"/>
                                    <a:ext cx="10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4" name="Line 4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680" y="3600"/>
                                    <a:ext cx="10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" name="Rectangle 4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20" y="2340"/>
                                    <a:ext cx="4320" cy="36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" name="Rectangle 4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80" y="1620"/>
                                    <a:ext cx="7200" cy="72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" name="Line 4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9720" y="2340"/>
                                    <a:ext cx="0" cy="50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" name="Line 4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9360" y="2340"/>
                                    <a:ext cx="0" cy="50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" name="Line 4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240" y="2340"/>
                                    <a:ext cx="0" cy="50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20" name="Line 5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600" y="2340"/>
                                    <a:ext cx="0" cy="50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98" name="Line 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9900" y="1800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9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9540" y="1800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00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20" y="1800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01" name="Line 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80" y="1800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02" name="Line 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20" y="1800"/>
                                <a:ext cx="3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03" name="Line 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9540" y="1800"/>
                                <a:ext cx="3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87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60" y="3780"/>
                              <a:ext cx="540" cy="1982"/>
                              <a:chOff x="4860" y="3780"/>
                              <a:chExt cx="540" cy="1982"/>
                            </a:xfrm>
                          </p:grpSpPr>
                          <p:sp>
                            <p:nvSpPr>
                              <p:cNvPr id="93" name="AutoShap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407406">
                                <a:off x="4679" y="4317"/>
                                <a:ext cx="902" cy="181"/>
                              </a:xfrm>
                              <a:prstGeom prst="flowChartTerminator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4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40" y="3780"/>
                                <a:ext cx="360" cy="36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5" name="AutoShap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407406">
                                <a:off x="4680" y="5220"/>
                                <a:ext cx="902" cy="181"/>
                              </a:xfrm>
                              <a:prstGeom prst="flowChartTerminator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6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60" y="4860"/>
                                <a:ext cx="540" cy="18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88" name="Group 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920" y="3780"/>
                              <a:ext cx="540" cy="1982"/>
                              <a:chOff x="4860" y="3780"/>
                              <a:chExt cx="540" cy="1982"/>
                            </a:xfrm>
                          </p:grpSpPr>
                          <p:sp>
                            <p:nvSpPr>
                              <p:cNvPr id="89" name="AutoShap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407406">
                                <a:off x="4679" y="4317"/>
                                <a:ext cx="902" cy="181"/>
                              </a:xfrm>
                              <a:prstGeom prst="flowChartTerminator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0" name="Rectangle 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40" y="3780"/>
                                <a:ext cx="360" cy="36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1" name="AutoShape 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5407406">
                                <a:off x="4680" y="5220"/>
                                <a:ext cx="902" cy="181"/>
                              </a:xfrm>
                              <a:prstGeom prst="flowChartTerminator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2" name="Rectangle 6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60" y="4860"/>
                                <a:ext cx="540" cy="18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84" name="Lin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580" y="5040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" name="Line 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640" y="5040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0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220" y="4140"/>
                          <a:ext cx="3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280" y="4140"/>
                          <a:ext cx="3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" name="Line 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640" y="3780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00" y="3240"/>
                        <a:ext cx="36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00" y="3240"/>
                        <a:ext cx="72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00" y="3240"/>
                        <a:ext cx="108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00" y="3240"/>
                        <a:ext cx="1440" cy="7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00" y="3240"/>
                        <a:ext cx="180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0" y="3240"/>
                        <a:ext cx="180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20" y="3240"/>
                        <a:ext cx="180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480" y="3240"/>
                        <a:ext cx="180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480" y="3240"/>
                        <a:ext cx="2160" cy="10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840" y="3600"/>
                        <a:ext cx="2160" cy="10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200" y="4500"/>
                        <a:ext cx="36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480" y="3240"/>
                        <a:ext cx="2520" cy="12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200" y="3420"/>
                        <a:ext cx="180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6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280" y="3780"/>
                        <a:ext cx="72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640" y="3960"/>
                        <a:ext cx="360" cy="1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00" y="4320"/>
                        <a:ext cx="360" cy="36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8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" y="5760"/>
                      <a:ext cx="180" cy="1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" y="5580"/>
                      <a:ext cx="36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" y="5400"/>
                      <a:ext cx="540" cy="5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" y="5220"/>
                      <a:ext cx="720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" y="5040"/>
                      <a:ext cx="90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80" y="5040"/>
                      <a:ext cx="90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0" y="5040"/>
                      <a:ext cx="90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40" y="5040"/>
                      <a:ext cx="90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0" y="5040"/>
                      <a:ext cx="90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5040"/>
                      <a:ext cx="90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00" y="5040"/>
                      <a:ext cx="90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00" y="5040"/>
                      <a:ext cx="90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20" y="5580"/>
                      <a:ext cx="36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5580"/>
                      <a:ext cx="36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0" y="5580"/>
                      <a:ext cx="36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60" y="5580"/>
                      <a:ext cx="36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60" y="5400"/>
                      <a:ext cx="540" cy="5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400"/>
                      <a:ext cx="540" cy="5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40" y="5220"/>
                      <a:ext cx="720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0" y="5220"/>
                      <a:ext cx="720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5040"/>
                      <a:ext cx="720" cy="7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60" y="5040"/>
                      <a:ext cx="540" cy="5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0" y="5040"/>
                      <a:ext cx="36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20" y="5040"/>
                      <a:ext cx="180" cy="1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" name="Group 112"/>
                <p:cNvGrpSpPr>
                  <a:grpSpLocks/>
                </p:cNvGrpSpPr>
                <p:nvPr/>
              </p:nvGrpSpPr>
              <p:grpSpPr bwMode="auto">
                <a:xfrm>
                  <a:off x="7560" y="2880"/>
                  <a:ext cx="3960" cy="4500"/>
                  <a:chOff x="7560" y="2880"/>
                  <a:chExt cx="3960" cy="4500"/>
                </a:xfrm>
              </p:grpSpPr>
              <p:grpSp>
                <p:nvGrpSpPr>
                  <p:cNvPr id="22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8460" y="2880"/>
                    <a:ext cx="3060" cy="4500"/>
                    <a:chOff x="8460" y="2880"/>
                    <a:chExt cx="3060" cy="4500"/>
                  </a:xfrm>
                </p:grpSpPr>
                <p:sp>
                  <p:nvSpPr>
                    <p:cNvPr id="24" name="Text Box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20" y="2880"/>
                      <a:ext cx="72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eaLnBrk="0" hangingPunct="0"/>
                      <a:r>
                        <a:rPr lang="en-US" sz="1200" i="0"/>
                        <a:t>Platen</a:t>
                      </a:r>
                    </a:p>
                  </p:txBody>
                </p:sp>
                <p:sp>
                  <p:nvSpPr>
                    <p:cNvPr id="25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000" y="2880"/>
                      <a:ext cx="1620" cy="1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Text Box 1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60" y="3420"/>
                      <a:ext cx="90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eaLnBrk="0" hangingPunct="0"/>
                      <a:r>
                        <a:rPr lang="en-US" sz="1200" i="0"/>
                        <a:t>Mold Plunger</a:t>
                      </a:r>
                    </a:p>
                  </p:txBody>
                </p:sp>
                <p:sp>
                  <p:nvSpPr>
                    <p:cNvPr id="27" name="Line 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640" y="3780"/>
                      <a:ext cx="16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Text Box 1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40" y="43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eaLnBrk="0" hangingPunct="0"/>
                      <a:r>
                        <a:rPr lang="en-US" sz="1200" i="0"/>
                        <a:t>Guide Pins</a:t>
                      </a:r>
                    </a:p>
                  </p:txBody>
                </p:sp>
                <p:sp>
                  <p:nvSpPr>
                    <p:cNvPr id="29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460" y="4320"/>
                      <a:ext cx="1980" cy="1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Text Box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40" y="5220"/>
                      <a:ext cx="7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eaLnBrk="0" hangingPunct="0"/>
                      <a:r>
                        <a:rPr lang="en-US" sz="1200" i="0"/>
                        <a:t>Mold Cavity</a:t>
                      </a:r>
                    </a:p>
                  </p:txBody>
                </p:sp>
                <p:sp>
                  <p:nvSpPr>
                    <p:cNvPr id="31" name="Line 1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640" y="5400"/>
                      <a:ext cx="1800" cy="1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Text Box 1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60" y="6120"/>
                      <a:ext cx="72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eaLnBrk="0" hangingPunct="0"/>
                      <a:r>
                        <a:rPr lang="en-US" sz="1200" i="0"/>
                        <a:t>Platen</a:t>
                      </a:r>
                    </a:p>
                  </p:txBody>
                </p:sp>
                <p:sp>
                  <p:nvSpPr>
                    <p:cNvPr id="33" name="Line 1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000" y="5940"/>
                      <a:ext cx="126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Text Box 1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40" y="6840"/>
                      <a:ext cx="108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eaLnBrk="0" hangingPunct="0"/>
                      <a:r>
                        <a:rPr lang="en-US" sz="1200" i="0"/>
                        <a:t>Hydraulic Plunger</a:t>
                      </a:r>
                    </a:p>
                  </p:txBody>
                </p:sp>
              </p:grpSp>
              <p:sp>
                <p:nvSpPr>
                  <p:cNvPr id="23" name="Line 1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560" y="7020"/>
                    <a:ext cx="270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126"/>
              <p:cNvGrpSpPr>
                <a:grpSpLocks/>
              </p:cNvGrpSpPr>
              <p:nvPr/>
            </p:nvGrpSpPr>
            <p:grpSpPr bwMode="auto">
              <a:xfrm>
                <a:off x="1440" y="3060"/>
                <a:ext cx="2700" cy="540"/>
                <a:chOff x="1440" y="3060"/>
                <a:chExt cx="2700" cy="540"/>
              </a:xfrm>
            </p:grpSpPr>
            <p:sp>
              <p:nvSpPr>
                <p:cNvPr id="18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440" y="3060"/>
                  <a:ext cx="90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200" i="0"/>
                    <a:t>Heat and Cooling</a:t>
                  </a:r>
                </a:p>
              </p:txBody>
            </p:sp>
            <p:sp>
              <p:nvSpPr>
                <p:cNvPr id="19" name="Line 128"/>
                <p:cNvSpPr>
                  <a:spLocks noChangeShapeType="1"/>
                </p:cNvSpPr>
                <p:nvPr/>
              </p:nvSpPr>
              <p:spPr bwMode="auto">
                <a:xfrm>
                  <a:off x="2340" y="3420"/>
                  <a:ext cx="180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9"/>
              <p:cNvGrpSpPr>
                <a:grpSpLocks/>
              </p:cNvGrpSpPr>
              <p:nvPr/>
            </p:nvGrpSpPr>
            <p:grpSpPr bwMode="auto">
              <a:xfrm>
                <a:off x="1440" y="4680"/>
                <a:ext cx="2700" cy="540"/>
                <a:chOff x="1440" y="3060"/>
                <a:chExt cx="2700" cy="540"/>
              </a:xfrm>
            </p:grpSpPr>
            <p:sp>
              <p:nvSpPr>
                <p:cNvPr id="16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40" y="3060"/>
                  <a:ext cx="90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200" i="0"/>
                    <a:t>Heat and Cooling</a:t>
                  </a:r>
                </a:p>
              </p:txBody>
            </p:sp>
            <p:sp>
              <p:nvSpPr>
                <p:cNvPr id="17" name="Line 131"/>
                <p:cNvSpPr>
                  <a:spLocks noChangeShapeType="1"/>
                </p:cNvSpPr>
                <p:nvPr/>
              </p:nvSpPr>
              <p:spPr bwMode="auto">
                <a:xfrm>
                  <a:off x="2340" y="3420"/>
                  <a:ext cx="180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Text Box 132"/>
              <p:cNvSpPr txBox="1">
                <a:spLocks noChangeArrowheads="1"/>
              </p:cNvSpPr>
              <p:nvPr/>
            </p:nvSpPr>
            <p:spPr bwMode="auto">
              <a:xfrm>
                <a:off x="1440" y="6480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1200" i="0"/>
                  <a:t>Hydraulic Pressure</a:t>
                </a:r>
              </a:p>
            </p:txBody>
          </p:sp>
          <p:sp>
            <p:nvSpPr>
              <p:cNvPr id="15" name="Line 133"/>
              <p:cNvSpPr>
                <a:spLocks noChangeShapeType="1"/>
              </p:cNvSpPr>
              <p:nvPr/>
            </p:nvSpPr>
            <p:spPr bwMode="auto">
              <a:xfrm>
                <a:off x="2520" y="6840"/>
                <a:ext cx="19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34"/>
            <p:cNvGrpSpPr>
              <a:grpSpLocks/>
            </p:cNvGrpSpPr>
            <p:nvPr/>
          </p:nvGrpSpPr>
          <p:grpSpPr bwMode="auto">
            <a:xfrm>
              <a:off x="162" y="2352"/>
              <a:ext cx="2526" cy="316"/>
              <a:chOff x="162" y="2352"/>
              <a:chExt cx="2526" cy="316"/>
            </a:xfrm>
          </p:grpSpPr>
          <p:sp>
            <p:nvSpPr>
              <p:cNvPr id="9" name="Line 135"/>
              <p:cNvSpPr>
                <a:spLocks noChangeShapeType="1"/>
              </p:cNvSpPr>
              <p:nvPr/>
            </p:nvSpPr>
            <p:spPr bwMode="auto">
              <a:xfrm flipV="1">
                <a:off x="1200" y="2352"/>
                <a:ext cx="14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 Box 136"/>
              <p:cNvSpPr txBox="1">
                <a:spLocks noChangeArrowheads="1"/>
              </p:cNvSpPr>
              <p:nvPr/>
            </p:nvSpPr>
            <p:spPr bwMode="auto">
              <a:xfrm>
                <a:off x="162" y="2471"/>
                <a:ext cx="11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i="0"/>
                  <a:t>Compound to be molded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052736"/>
            <a:ext cx="7632848" cy="600164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+mj-cs"/>
              </a:rPr>
              <a:t>A thermoplastic</a:t>
            </a:r>
            <a:r>
              <a:rPr lang="en-US" sz="2400" dirty="0">
                <a:cs typeface="+mj-cs"/>
              </a:rPr>
              <a:t>, also called a thermo-softening plastic is a plastic which becomes </a:t>
            </a:r>
            <a:r>
              <a:rPr lang="en-US" sz="2400" dirty="0" smtClean="0">
                <a:cs typeface="+mj-cs"/>
              </a:rPr>
              <a:t>pliable </a:t>
            </a:r>
            <a:r>
              <a:rPr lang="ar-IQ" sz="2400" dirty="0" smtClean="0">
                <a:cs typeface="+mj-cs"/>
              </a:rPr>
              <a:t>مرنة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>
                <a:cs typeface="+mj-cs"/>
              </a:rPr>
              <a:t>or </a:t>
            </a:r>
            <a:r>
              <a:rPr lang="en-US" sz="2400" dirty="0" smtClean="0">
                <a:cs typeface="+mj-cs"/>
              </a:rPr>
              <a:t>moldable</a:t>
            </a:r>
            <a:r>
              <a:rPr lang="ar-IQ" sz="2400" dirty="0" smtClean="0">
                <a:cs typeface="+mj-cs"/>
              </a:rPr>
              <a:t>قابلة للتشكيل 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>
                <a:cs typeface="+mj-cs"/>
              </a:rPr>
              <a:t>above a specific temperature and returns to a solid state upon cooling.</a:t>
            </a:r>
          </a:p>
          <a:p>
            <a:pPr algn="just"/>
            <a:r>
              <a:rPr lang="en-US" sz="2400" dirty="0">
                <a:cs typeface="+mj-cs"/>
              </a:rPr>
              <a:t>•Most thermoplastics have a high molecular weight.</a:t>
            </a:r>
          </a:p>
          <a:p>
            <a:pPr algn="just"/>
            <a:r>
              <a:rPr lang="en-US" sz="2400" dirty="0">
                <a:cs typeface="+mj-cs"/>
              </a:rPr>
              <a:t>•Polymers which </a:t>
            </a:r>
            <a:r>
              <a:rPr lang="en-US" sz="2400" dirty="0" smtClean="0">
                <a:cs typeface="+mj-cs"/>
              </a:rPr>
              <a:t>molds </a:t>
            </a:r>
            <a:r>
              <a:rPr lang="en-US" sz="2400" dirty="0">
                <a:cs typeface="+mj-cs"/>
              </a:rPr>
              <a:t>above Glass transition temperature and returns to normal state upon cooling.</a:t>
            </a:r>
          </a:p>
          <a:p>
            <a:r>
              <a:rPr lang="en-US" sz="2400" dirty="0">
                <a:cs typeface="+mj-cs"/>
              </a:rPr>
              <a:t>•</a:t>
            </a:r>
            <a:r>
              <a:rPr lang="en-US" sz="2400" b="1" dirty="0" smtClean="0">
                <a:cs typeface="+mj-cs"/>
              </a:rPr>
              <a:t>CHARACTERISTIC</a:t>
            </a:r>
            <a:r>
              <a:rPr lang="en-US" sz="2400" dirty="0" smtClean="0">
                <a:cs typeface="+mj-cs"/>
              </a:rPr>
              <a:t>: </a:t>
            </a:r>
            <a:r>
              <a:rPr lang="en-US" sz="2400" b="1" dirty="0" smtClean="0">
                <a:cs typeface="+mj-cs"/>
              </a:rPr>
              <a:t>More</a:t>
            </a:r>
            <a:r>
              <a:rPr lang="en-US" sz="2400" dirty="0" smtClean="0">
                <a:cs typeface="+mj-cs"/>
              </a:rPr>
              <a:t> aesthetically</a:t>
            </a:r>
            <a:r>
              <a:rPr lang="ar-IQ" sz="2400" dirty="0" smtClean="0">
                <a:cs typeface="+mj-cs"/>
              </a:rPr>
              <a:t>جمالي وجذاب </a:t>
            </a:r>
            <a:r>
              <a:rPr lang="en-US" sz="2400" dirty="0" smtClean="0">
                <a:cs typeface="+mj-cs"/>
              </a:rPr>
              <a:t>  pleasing</a:t>
            </a:r>
            <a:r>
              <a:rPr lang="en-US" sz="2400" dirty="0">
                <a:cs typeface="+mj-cs"/>
              </a:rPr>
              <a:t>, Stronger and stiffer but lower toughness, expensive forming </a:t>
            </a:r>
            <a:r>
              <a:rPr lang="en-US" sz="2400" dirty="0" smtClean="0">
                <a:cs typeface="+mj-cs"/>
              </a:rPr>
              <a:t>processes, </a:t>
            </a:r>
            <a:r>
              <a:rPr lang="en-US" sz="2400" dirty="0">
                <a:cs typeface="+mj-cs"/>
              </a:rPr>
              <a:t>less resistance to mechanical creep, not suitable for use in extremely temperatures, little to no cross-linking in microstructure, eco-friendly forming </a:t>
            </a:r>
            <a:r>
              <a:rPr lang="en-US" sz="2400" dirty="0" smtClean="0">
                <a:cs typeface="+mj-cs"/>
              </a:rPr>
              <a:t>process.</a:t>
            </a:r>
            <a:r>
              <a:rPr lang="ar-IQ" sz="2400" dirty="0" smtClean="0">
                <a:cs typeface="+mj-cs"/>
              </a:rPr>
              <a:t>عمليات تشكيله صديقة للبيئة</a:t>
            </a:r>
            <a:endParaRPr lang="en-US" sz="2400" dirty="0" smtClean="0">
              <a:cs typeface="+mj-cs"/>
            </a:endParaRPr>
          </a:p>
          <a:p>
            <a:pPr algn="just"/>
            <a:endParaRPr lang="ar-IQ" sz="2400" dirty="0">
              <a:cs typeface="+mj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20888" y="116632"/>
            <a:ext cx="3670176" cy="784128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thermoplastics 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174232" cy="1473288"/>
          </a:xfrm>
        </p:spPr>
        <p:txBody>
          <a:bodyPr>
            <a:normAutofit/>
          </a:bodyPr>
          <a:lstStyle/>
          <a:p>
            <a:pPr algn="ctr"/>
            <a:r>
              <a:rPr lang="en-US" sz="6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Future</a:t>
            </a:r>
            <a:endParaRPr lang="en-US" sz="6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58957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Thermoplastics polymers go to more structural applications using  different technical thermoplastics in combination with glass, carbon and synthetic  fibers.</a:t>
            </a:r>
          </a:p>
          <a:p>
            <a:pPr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Thermoplastics will replace metal applications and reduce weight.</a:t>
            </a:r>
          </a:p>
          <a:p>
            <a:pPr algn="just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Improved processing methods will be developed and applied.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28868"/>
            <a:ext cx="6177880" cy="1143000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en-US" sz="7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you…</a:t>
            </a:r>
            <a:endParaRPr lang="en-US" sz="72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134" y="266379"/>
            <a:ext cx="4175089" cy="1113248"/>
          </a:xfr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Thermoplastics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100941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just" rtl="0"/>
            <a:r>
              <a:rPr lang="en-US" dirty="0" smtClean="0"/>
              <a:t>Polymers which moulds above Glass transition temperature and returns to normal state upon cooling is called thermoplastics polymers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h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6" y="4987070"/>
            <a:ext cx="3024336" cy="1297279"/>
          </a:xfrm>
          <a:prstGeom prst="rect">
            <a:avLst/>
          </a:prstGeom>
        </p:spPr>
      </p:pic>
      <p:pic>
        <p:nvPicPr>
          <p:cNvPr id="5" name="Picture 4" descr="thermo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635" y="5078904"/>
            <a:ext cx="3408809" cy="1285875"/>
          </a:xfrm>
          <a:prstGeom prst="rect">
            <a:avLst/>
          </a:prstGeom>
        </p:spPr>
      </p:pic>
      <p:pic>
        <p:nvPicPr>
          <p:cNvPr id="6" name="Picture 5" descr="therm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407" y="3002668"/>
            <a:ext cx="5397849" cy="1927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276" r="31619"/>
          <a:stretch/>
        </p:blipFill>
        <p:spPr>
          <a:xfrm>
            <a:off x="539552" y="692696"/>
            <a:ext cx="7632848" cy="52965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06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643" r="29318"/>
          <a:stretch/>
        </p:blipFill>
        <p:spPr>
          <a:xfrm>
            <a:off x="467544" y="836712"/>
            <a:ext cx="8048574" cy="449246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0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1520" y="260648"/>
            <a:ext cx="8415001" cy="613125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141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182344" cy="1144168"/>
          </a:xfr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Thermoplastics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374441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 smtClean="0"/>
              <a:t>Most commonly used engineering thermoplastics as matrices</a:t>
            </a:r>
          </a:p>
          <a:p>
            <a:pPr marL="0" indent="0" algn="ctr" rtl="0">
              <a:buNone/>
            </a:pPr>
            <a:r>
              <a:rPr lang="ar-IQ" b="1" dirty="0" smtClean="0"/>
              <a:t>اللدائن </a:t>
            </a:r>
            <a:r>
              <a:rPr lang="ar-IQ" b="1" dirty="0"/>
              <a:t>الحرارية الهندسية الأكثر استخدامًا </a:t>
            </a:r>
            <a:r>
              <a:rPr lang="ar-IQ" b="1" dirty="0" smtClean="0"/>
              <a:t>كخلائط او في مواد مركبة</a:t>
            </a:r>
            <a:endParaRPr lang="en-US" b="1" dirty="0" smtClean="0"/>
          </a:p>
          <a:p>
            <a:pPr lvl="1" algn="just" rtl="0"/>
            <a:r>
              <a:rPr lang="en-US" b="1" dirty="0" smtClean="0"/>
              <a:t>Nylon</a:t>
            </a:r>
          </a:p>
          <a:p>
            <a:pPr lvl="1" algn="just" rtl="0"/>
            <a:r>
              <a:rPr lang="en-US" b="1" dirty="0" smtClean="0"/>
              <a:t>Polycarbonate (PC)</a:t>
            </a:r>
          </a:p>
          <a:p>
            <a:pPr lvl="1" algn="just" rtl="0"/>
            <a:r>
              <a:rPr lang="en-US" b="1" dirty="0" smtClean="0"/>
              <a:t>Polyethylene terephthalate (PET)</a:t>
            </a:r>
          </a:p>
          <a:p>
            <a:pPr lvl="1" algn="just" rtl="0"/>
            <a:r>
              <a:rPr lang="en-US" b="1" dirty="0" smtClean="0"/>
              <a:t>Polypropylene (PP)</a:t>
            </a:r>
          </a:p>
          <a:p>
            <a:pPr algn="just" rtl="0"/>
            <a:r>
              <a:rPr lang="en-US" b="1" dirty="0" smtClean="0"/>
              <a:t>Stronger and stiffer </a:t>
            </a:r>
            <a:r>
              <a:rPr lang="ar-IQ" b="1" dirty="0" smtClean="0"/>
              <a:t>اكثر صلابة</a:t>
            </a:r>
            <a:r>
              <a:rPr lang="en-US" b="1" dirty="0" smtClean="0"/>
              <a:t> but lower toughness </a:t>
            </a:r>
            <a:r>
              <a:rPr lang="ar-IQ" b="1" dirty="0" smtClean="0"/>
              <a:t>متانه</a:t>
            </a:r>
            <a:endParaRPr lang="en-US" b="1" dirty="0" smtClean="0"/>
          </a:p>
          <a:p>
            <a:pPr algn="just" rtl="0"/>
            <a:r>
              <a:rPr lang="en-US" b="1" dirty="0" smtClean="0"/>
              <a:t>Have engineering as well as advanced applications.</a:t>
            </a:r>
            <a:r>
              <a:rPr lang="ar-IQ" b="1" dirty="0" smtClean="0"/>
              <a:t>تمتلك تطبيقات هندسية ومتقدمة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3191</TotalTime>
  <Words>1566</Words>
  <Application>Microsoft Office PowerPoint</Application>
  <PresentationFormat>On-screen Show (4:3)</PresentationFormat>
  <Paragraphs>220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ArialMT</vt:lpstr>
      <vt:lpstr>Calibri</vt:lpstr>
      <vt:lpstr>Impact</vt:lpstr>
      <vt:lpstr>MyanmarText</vt:lpstr>
      <vt:lpstr>Rockwell</vt:lpstr>
      <vt:lpstr>Rockwell Condensed</vt:lpstr>
      <vt:lpstr>Times New Roman</vt:lpstr>
      <vt:lpstr>Wingdings</vt:lpstr>
      <vt:lpstr>Wood Type</vt:lpstr>
      <vt:lpstr>Visio</vt:lpstr>
      <vt:lpstr>Thermoplastics polymers</vt:lpstr>
      <vt:lpstr>Plastics - Classification</vt:lpstr>
      <vt:lpstr>thermoplastics </vt:lpstr>
      <vt:lpstr>thermoplastics </vt:lpstr>
      <vt:lpstr>Thermoplastics</vt:lpstr>
      <vt:lpstr>PowerPoint Presentation</vt:lpstr>
      <vt:lpstr>PowerPoint Presentation</vt:lpstr>
      <vt:lpstr>PowerPoint Presentation</vt:lpstr>
      <vt:lpstr>Thermoplastics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temperature</vt:lpstr>
      <vt:lpstr>PowerPoint Presentation</vt:lpstr>
      <vt:lpstr>Glass transition temperature</vt:lpstr>
      <vt:lpstr>Behavior under temperature conditions</vt:lpstr>
      <vt:lpstr>Viscoelastic behavior</vt:lpstr>
      <vt:lpstr>Orientation</vt:lpstr>
      <vt:lpstr>Water absorption</vt:lpstr>
      <vt:lpstr> Amorphous thermoplastic polymers </vt:lpstr>
      <vt:lpstr> Semi-crystalline thermoplastics </vt:lpstr>
      <vt:lpstr>Some examples…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Processing…</vt:lpstr>
      <vt:lpstr>PowerPoint Presentation</vt:lpstr>
      <vt:lpstr>PowerPoint Presentation</vt:lpstr>
      <vt:lpstr>Extrusion</vt:lpstr>
      <vt:lpstr> Injection Molding Machine Basics </vt:lpstr>
      <vt:lpstr>PowerPoint Presentation</vt:lpstr>
      <vt:lpstr>PowerPoint Presentation</vt:lpstr>
      <vt:lpstr>Future</vt:lpstr>
      <vt:lpstr>Thank you…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Thermoplastics</dc:title>
  <dc:creator>pratik chaudhari</dc:creator>
  <cp:lastModifiedBy>Maher</cp:lastModifiedBy>
  <cp:revision>112</cp:revision>
  <dcterms:created xsi:type="dcterms:W3CDTF">2014-08-20T17:48:57Z</dcterms:created>
  <dcterms:modified xsi:type="dcterms:W3CDTF">2021-01-04T06:18:22Z</dcterms:modified>
</cp:coreProperties>
</file>